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chivo Black" charset="1" panose="020B0A03020202020B04"/>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DM Serif Display" charset="1" panose="00000000000000000000"/>
      <p:regular r:id="rId31"/>
    </p:embeddedFont>
    <p:embeddedFont>
      <p:font typeface="IM Fell Italics" charset="1" panose="02000000000000000000"/>
      <p:regular r:id="rId32"/>
    </p:embeddedFont>
    <p:embeddedFont>
      <p:font typeface="IM Fell" charset="1" panose="02000000000000000000"/>
      <p:regular r:id="rId33"/>
    </p:embeddedFont>
    <p:embeddedFont>
      <p:font typeface="Montserrat Bold" charset="1" panose="00000800000000000000"/>
      <p:regular r:id="rId34"/>
    </p:embeddedFont>
    <p:embeddedFont>
      <p:font typeface="Alice" charset="1" panose="00000500000000000000"/>
      <p:regular r:id="rId35"/>
    </p:embeddedFont>
    <p:embeddedFont>
      <p:font typeface="Montserrat" charset="1" panose="00000500000000000000"/>
      <p:regular r:id="rId36"/>
    </p:embeddedFont>
    <p:embeddedFont>
      <p:font typeface="Alice Bold" charset="1" panose="00000500000000000000"/>
      <p:regular r:id="rId37"/>
    </p:embeddedFont>
    <p:embeddedFont>
      <p:font typeface="The Season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31.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4.jpeg" Type="http://schemas.openxmlformats.org/officeDocument/2006/relationships/image"/><Relationship Id="rId5" Target="../media/image3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jpe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4.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linkedin.com/in/tri-wulan-ananta-5b215b176/" TargetMode="External" Type="http://schemas.openxmlformats.org/officeDocument/2006/relationships/hyperlink"/><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https://www.indosuksespratama.co.id"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3.jpeg" Type="http://schemas.openxmlformats.org/officeDocument/2006/relationships/image"/><Relationship Id="rId5"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intern_project_based.ipynb" TargetMode="External" Type="http://schemas.openxmlformats.org/officeDocument/2006/relationships/hyperlink"/><Relationship Id="rId4" Target="https://drive.google.com/file/d/1u4G5HtBnm-HuTTgs53NF0S9p5-92IG7t/view?usp=drive_link" TargetMode="External" Type="http://schemas.openxmlformats.org/officeDocument/2006/relationships/hyperlink"/><Relationship Id="rId5" Target="https://github.com/wulananantaa/Project_Based_Internship" TargetMode="External" Type="http://schemas.openxmlformats.org/officeDocument/2006/relationships/hyperlink"/><Relationship Id="rId6" Target="http://project_based_internship.ipynb"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8.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name="Group 5" id="5"/>
          <p:cNvGrpSpPr/>
          <p:nvPr/>
        </p:nvGrpSpPr>
        <p:grpSpPr>
          <a:xfrm rot="0">
            <a:off x="4191521" y="3349077"/>
            <a:ext cx="9904959" cy="3588846"/>
            <a:chOff x="0" y="0"/>
            <a:chExt cx="2608713" cy="945211"/>
          </a:xfrm>
        </p:grpSpPr>
        <p:sp>
          <p:nvSpPr>
            <p:cNvPr name="Freeform 6" id="6"/>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7" id="7"/>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237583"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Freeform 9" id="9"/>
          <p:cNvSpPr/>
          <p:nvPr/>
        </p:nvSpPr>
        <p:spPr>
          <a:xfrm flipH="false" flipV="false" rot="0">
            <a:off x="457761" y="414937"/>
            <a:ext cx="3577607" cy="1386051"/>
          </a:xfrm>
          <a:custGeom>
            <a:avLst/>
            <a:gdLst/>
            <a:ahLst/>
            <a:cxnLst/>
            <a:rect r="r" b="b" t="t" l="l"/>
            <a:pathLst>
              <a:path h="1386051" w="3577607">
                <a:moveTo>
                  <a:pt x="0" y="0"/>
                </a:moveTo>
                <a:lnTo>
                  <a:pt x="3577608" y="0"/>
                </a:lnTo>
                <a:lnTo>
                  <a:pt x="3577608" y="1386051"/>
                </a:lnTo>
                <a:lnTo>
                  <a:pt x="0" y="1386051"/>
                </a:lnTo>
                <a:lnTo>
                  <a:pt x="0" y="0"/>
                </a:lnTo>
                <a:close/>
              </a:path>
            </a:pathLst>
          </a:custGeom>
          <a:blipFill>
            <a:blip r:embed="rId5"/>
            <a:stretch>
              <a:fillRect l="0" t="0" r="0" b="0"/>
            </a:stretch>
          </a:blipFill>
        </p:spPr>
      </p:sp>
      <p:sp>
        <p:nvSpPr>
          <p:cNvPr name="Freeform 10" id="10"/>
          <p:cNvSpPr/>
          <p:nvPr/>
        </p:nvSpPr>
        <p:spPr>
          <a:xfrm flipH="false" flipV="false" rot="0">
            <a:off x="4748739" y="527464"/>
            <a:ext cx="2708289" cy="1002471"/>
          </a:xfrm>
          <a:custGeom>
            <a:avLst/>
            <a:gdLst/>
            <a:ahLst/>
            <a:cxnLst/>
            <a:rect r="r" b="b" t="t" l="l"/>
            <a:pathLst>
              <a:path h="1002471" w="2708289">
                <a:moveTo>
                  <a:pt x="0" y="0"/>
                </a:moveTo>
                <a:lnTo>
                  <a:pt x="2708288" y="0"/>
                </a:lnTo>
                <a:lnTo>
                  <a:pt x="2708288" y="1002472"/>
                </a:lnTo>
                <a:lnTo>
                  <a:pt x="0" y="1002472"/>
                </a:lnTo>
                <a:lnTo>
                  <a:pt x="0" y="0"/>
                </a:lnTo>
                <a:close/>
              </a:path>
            </a:pathLst>
          </a:custGeom>
          <a:blipFill>
            <a:blip r:embed="rId6"/>
            <a:stretch>
              <a:fillRect l="0" t="0" r="0" b="0"/>
            </a:stretch>
          </a:blipFill>
        </p:spPr>
      </p:sp>
      <p:sp>
        <p:nvSpPr>
          <p:cNvPr name="TextBox 11" id="11"/>
          <p:cNvSpPr txBox="true"/>
          <p:nvPr/>
        </p:nvSpPr>
        <p:spPr>
          <a:xfrm rot="0">
            <a:off x="4191521" y="3751581"/>
            <a:ext cx="9904959" cy="1082422"/>
          </a:xfrm>
          <a:prstGeom prst="rect">
            <a:avLst/>
          </a:prstGeom>
        </p:spPr>
        <p:txBody>
          <a:bodyPr anchor="t" rtlCol="false" tIns="0" lIns="0" bIns="0" rIns="0">
            <a:spAutoFit/>
          </a:bodyPr>
          <a:lstStyle/>
          <a:p>
            <a:pPr algn="ctr">
              <a:lnSpc>
                <a:spcPts val="8831"/>
              </a:lnSpc>
            </a:pPr>
            <a:r>
              <a:rPr lang="en-US" sz="6399" spc="89">
                <a:solidFill>
                  <a:srgbClr val="040506"/>
                </a:solidFill>
                <a:latin typeface="Archivo Black"/>
                <a:ea typeface="Archivo Black"/>
                <a:cs typeface="Archivo Black"/>
                <a:sym typeface="Archivo Black"/>
              </a:rPr>
              <a:t>PREDICTION MODEL</a:t>
            </a:r>
          </a:p>
        </p:txBody>
      </p:sp>
      <p:sp>
        <p:nvSpPr>
          <p:cNvPr name="TextBox 12" id="12"/>
          <p:cNvSpPr txBox="true"/>
          <p:nvPr/>
        </p:nvSpPr>
        <p:spPr>
          <a:xfrm rot="0">
            <a:off x="4035369" y="549577"/>
            <a:ext cx="472617" cy="1778397"/>
          </a:xfrm>
          <a:prstGeom prst="rect">
            <a:avLst/>
          </a:prstGeom>
        </p:spPr>
        <p:txBody>
          <a:bodyPr anchor="t" rtlCol="false" tIns="0" lIns="0" bIns="0" rIns="0">
            <a:spAutoFit/>
          </a:bodyPr>
          <a:lstStyle/>
          <a:p>
            <a:pPr algn="ctr">
              <a:lnSpc>
                <a:spcPts val="7073"/>
              </a:lnSpc>
              <a:spcBef>
                <a:spcPct val="0"/>
              </a:spcBef>
            </a:pPr>
            <a:r>
              <a:rPr lang="en-US" sz="5441">
                <a:solidFill>
                  <a:srgbClr val="F2F4F5"/>
                </a:solidFill>
                <a:latin typeface="Open Sauce"/>
                <a:ea typeface="Open Sauce"/>
                <a:cs typeface="Open Sauce"/>
                <a:sym typeface="Open Sauce"/>
              </a:rPr>
              <a:t>X</a:t>
            </a:r>
          </a:p>
          <a:p>
            <a:pPr algn="ctr">
              <a:lnSpc>
                <a:spcPts val="7073"/>
              </a:lnSpc>
              <a:spcBef>
                <a:spcPct val="0"/>
              </a:spcBef>
            </a:pPr>
          </a:p>
        </p:txBody>
      </p:sp>
      <p:sp>
        <p:nvSpPr>
          <p:cNvPr name="TextBox 13" id="13"/>
          <p:cNvSpPr txBox="true"/>
          <p:nvPr/>
        </p:nvSpPr>
        <p:spPr>
          <a:xfrm rot="0">
            <a:off x="4457694" y="6186553"/>
            <a:ext cx="6824365" cy="1219836"/>
          </a:xfrm>
          <a:prstGeom prst="rect">
            <a:avLst/>
          </a:prstGeom>
        </p:spPr>
        <p:txBody>
          <a:bodyPr anchor="t" rtlCol="false" tIns="0" lIns="0" bIns="0" rIns="0">
            <a:spAutoFit/>
          </a:bodyPr>
          <a:lstStyle/>
          <a:p>
            <a:pPr algn="ctr">
              <a:lnSpc>
                <a:spcPts val="4809"/>
              </a:lnSpc>
              <a:spcBef>
                <a:spcPct val="0"/>
              </a:spcBef>
            </a:pPr>
            <a:r>
              <a:rPr lang="en-US" b="true" sz="3699">
                <a:solidFill>
                  <a:srgbClr val="000000"/>
                </a:solidFill>
                <a:latin typeface="Open Sauce Bold"/>
                <a:ea typeface="Open Sauce Bold"/>
                <a:cs typeface="Open Sauce Bold"/>
                <a:sym typeface="Open Sauce Bold"/>
              </a:rPr>
              <a:t>ID/X Partners - Data Scientist</a:t>
            </a:r>
          </a:p>
          <a:p>
            <a:pPr algn="ctr">
              <a:lnSpc>
                <a:spcPts val="4809"/>
              </a:lnSpc>
              <a:spcBef>
                <a:spcPct val="0"/>
              </a:spcBef>
            </a:pPr>
          </a:p>
        </p:txBody>
      </p:sp>
      <p:sp>
        <p:nvSpPr>
          <p:cNvPr name="TextBox 14" id="14"/>
          <p:cNvSpPr txBox="true"/>
          <p:nvPr/>
        </p:nvSpPr>
        <p:spPr>
          <a:xfrm rot="0">
            <a:off x="6290743" y="5095875"/>
            <a:ext cx="4661148" cy="610236"/>
          </a:xfrm>
          <a:prstGeom prst="rect">
            <a:avLst/>
          </a:prstGeom>
        </p:spPr>
        <p:txBody>
          <a:bodyPr anchor="t" rtlCol="false" tIns="0" lIns="0" bIns="0" rIns="0">
            <a:spAutoFit/>
          </a:bodyPr>
          <a:lstStyle/>
          <a:p>
            <a:pPr algn="ctr">
              <a:lnSpc>
                <a:spcPts val="4809"/>
              </a:lnSpc>
              <a:spcBef>
                <a:spcPct val="0"/>
              </a:spcBef>
            </a:pPr>
            <a:r>
              <a:rPr lang="en-US" b="true" sz="3699">
                <a:solidFill>
                  <a:srgbClr val="000000"/>
                </a:solidFill>
                <a:latin typeface="Open Sauce Bold"/>
                <a:ea typeface="Open Sauce Bold"/>
                <a:cs typeface="Open Sauce Bold"/>
                <a:sym typeface="Open Sauce Bold"/>
              </a:rPr>
              <a:t>Credit Risk Analysis</a:t>
            </a:r>
          </a:p>
        </p:txBody>
      </p:sp>
      <p:sp>
        <p:nvSpPr>
          <p:cNvPr name="TextBox 15" id="15"/>
          <p:cNvSpPr txBox="true"/>
          <p:nvPr/>
        </p:nvSpPr>
        <p:spPr>
          <a:xfrm rot="0">
            <a:off x="694177" y="8618800"/>
            <a:ext cx="3341191" cy="1671197"/>
          </a:xfrm>
          <a:prstGeom prst="rect">
            <a:avLst/>
          </a:prstGeom>
        </p:spPr>
        <p:txBody>
          <a:bodyPr anchor="t" rtlCol="false" tIns="0" lIns="0" bIns="0" rIns="0">
            <a:spAutoFit/>
          </a:bodyPr>
          <a:lstStyle/>
          <a:p>
            <a:pPr algn="l">
              <a:lnSpc>
                <a:spcPts val="4432"/>
              </a:lnSpc>
              <a:spcBef>
                <a:spcPct val="0"/>
              </a:spcBef>
            </a:pPr>
            <a:r>
              <a:rPr lang="en-US" sz="3409">
                <a:solidFill>
                  <a:srgbClr val="FFFFFF"/>
                </a:solidFill>
                <a:latin typeface="DM Serif Display"/>
                <a:ea typeface="DM Serif Display"/>
                <a:cs typeface="DM Serif Display"/>
                <a:sym typeface="DM Serif Display"/>
              </a:rPr>
              <a:t>Presented by</a:t>
            </a:r>
          </a:p>
          <a:p>
            <a:pPr algn="l">
              <a:lnSpc>
                <a:spcPts val="4432"/>
              </a:lnSpc>
              <a:spcBef>
                <a:spcPct val="0"/>
              </a:spcBef>
            </a:pPr>
            <a:r>
              <a:rPr lang="en-US" sz="3409">
                <a:solidFill>
                  <a:srgbClr val="FFFFFF"/>
                </a:solidFill>
                <a:latin typeface="DM Serif Display"/>
                <a:ea typeface="DM Serif Display"/>
                <a:cs typeface="DM Serif Display"/>
                <a:sym typeface="DM Serif Display"/>
              </a:rPr>
              <a:t>Tri Wulan Ananta</a:t>
            </a:r>
          </a:p>
          <a:p>
            <a:pPr algn="l">
              <a:lnSpc>
                <a:spcPts val="4432"/>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7488" y="-185158"/>
            <a:ext cx="18455488" cy="10472158"/>
            <a:chOff x="0" y="0"/>
            <a:chExt cx="4860705" cy="2758099"/>
          </a:xfrm>
        </p:grpSpPr>
        <p:sp>
          <p:nvSpPr>
            <p:cNvPr name="Freeform 4" id="4"/>
            <p:cNvSpPr/>
            <p:nvPr/>
          </p:nvSpPr>
          <p:spPr>
            <a:xfrm flipH="false" flipV="false" rot="0">
              <a:off x="0" y="0"/>
              <a:ext cx="4860704" cy="2758099"/>
            </a:xfrm>
            <a:custGeom>
              <a:avLst/>
              <a:gdLst/>
              <a:ahLst/>
              <a:cxnLst/>
              <a:rect r="r" b="b" t="t" l="l"/>
              <a:pathLst>
                <a:path h="2758099" w="4860704">
                  <a:moveTo>
                    <a:pt x="10487" y="0"/>
                  </a:moveTo>
                  <a:lnTo>
                    <a:pt x="4850217" y="0"/>
                  </a:lnTo>
                  <a:cubicBezTo>
                    <a:pt x="4852999" y="0"/>
                    <a:pt x="4855666" y="1105"/>
                    <a:pt x="4857633" y="3072"/>
                  </a:cubicBezTo>
                  <a:cubicBezTo>
                    <a:pt x="4859599" y="5038"/>
                    <a:pt x="4860704" y="7706"/>
                    <a:pt x="4860704" y="10487"/>
                  </a:cubicBezTo>
                  <a:lnTo>
                    <a:pt x="4860704" y="2747612"/>
                  </a:lnTo>
                  <a:cubicBezTo>
                    <a:pt x="4860704" y="2750393"/>
                    <a:pt x="4859599" y="2753061"/>
                    <a:pt x="4857633" y="2755028"/>
                  </a:cubicBezTo>
                  <a:cubicBezTo>
                    <a:pt x="4855666" y="2756994"/>
                    <a:pt x="4852999" y="2758099"/>
                    <a:pt x="4850217" y="2758099"/>
                  </a:cubicBezTo>
                  <a:lnTo>
                    <a:pt x="10487" y="2758099"/>
                  </a:lnTo>
                  <a:cubicBezTo>
                    <a:pt x="4695" y="2758099"/>
                    <a:pt x="0" y="2753404"/>
                    <a:pt x="0" y="2747612"/>
                  </a:cubicBezTo>
                  <a:lnTo>
                    <a:pt x="0" y="10487"/>
                  </a:lnTo>
                  <a:cubicBezTo>
                    <a:pt x="0" y="7706"/>
                    <a:pt x="1105" y="5038"/>
                    <a:pt x="3072" y="3072"/>
                  </a:cubicBezTo>
                  <a:cubicBezTo>
                    <a:pt x="5038" y="1105"/>
                    <a:pt x="7706" y="0"/>
                    <a:pt x="10487" y="0"/>
                  </a:cubicBezTo>
                  <a:close/>
                </a:path>
              </a:pathLst>
            </a:custGeom>
            <a:solidFill>
              <a:srgbClr val="FFFFFF">
                <a:alpha val="86667"/>
              </a:srgbClr>
            </a:solidFill>
          </p:spPr>
        </p:sp>
        <p:sp>
          <p:nvSpPr>
            <p:cNvPr name="TextBox 5" id="5"/>
            <p:cNvSpPr txBox="true"/>
            <p:nvPr/>
          </p:nvSpPr>
          <p:spPr>
            <a:xfrm>
              <a:off x="0" y="-19050"/>
              <a:ext cx="4860705" cy="277714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02260" y="1542271"/>
            <a:ext cx="8880126" cy="8419073"/>
          </a:xfrm>
          <a:custGeom>
            <a:avLst/>
            <a:gdLst/>
            <a:ahLst/>
            <a:cxnLst/>
            <a:rect r="r" b="b" t="t" l="l"/>
            <a:pathLst>
              <a:path h="8419073" w="8880126">
                <a:moveTo>
                  <a:pt x="0" y="0"/>
                </a:moveTo>
                <a:lnTo>
                  <a:pt x="8880125" y="0"/>
                </a:lnTo>
                <a:lnTo>
                  <a:pt x="8880125" y="8419074"/>
                </a:lnTo>
                <a:lnTo>
                  <a:pt x="0" y="8419074"/>
                </a:lnTo>
                <a:lnTo>
                  <a:pt x="0" y="0"/>
                </a:lnTo>
                <a:close/>
              </a:path>
            </a:pathLst>
          </a:custGeom>
          <a:blipFill>
            <a:blip r:embed="rId3"/>
            <a:stretch>
              <a:fillRect l="0" t="0" r="-2708" b="0"/>
            </a:stretch>
          </a:blipFill>
        </p:spPr>
      </p:sp>
      <p:sp>
        <p:nvSpPr>
          <p:cNvPr name="Freeform 7" id="7"/>
          <p:cNvSpPr/>
          <p:nvPr/>
        </p:nvSpPr>
        <p:spPr>
          <a:xfrm flipH="false" flipV="false" rot="10722760">
            <a:off x="16780673" y="803322"/>
            <a:ext cx="470077" cy="766430"/>
          </a:xfrm>
          <a:custGeom>
            <a:avLst/>
            <a:gdLst/>
            <a:ahLst/>
            <a:cxnLst/>
            <a:rect r="r" b="b" t="t" l="l"/>
            <a:pathLst>
              <a:path h="766430" w="470077">
                <a:moveTo>
                  <a:pt x="0" y="0"/>
                </a:moveTo>
                <a:lnTo>
                  <a:pt x="470077" y="0"/>
                </a:lnTo>
                <a:lnTo>
                  <a:pt x="470077" y="766429"/>
                </a:lnTo>
                <a:lnTo>
                  <a:pt x="0" y="766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82385" y="792701"/>
            <a:ext cx="6934570" cy="749570"/>
          </a:xfrm>
          <a:prstGeom prst="rect">
            <a:avLst/>
          </a:prstGeom>
        </p:spPr>
        <p:txBody>
          <a:bodyPr anchor="t" rtlCol="false" tIns="0" lIns="0" bIns="0" rIns="0">
            <a:spAutoFit/>
          </a:bodyPr>
          <a:lstStyle/>
          <a:p>
            <a:pPr algn="r"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Heatmap Korelasi antar Variabel Numerik</a:t>
            </a:r>
          </a:p>
        </p:txBody>
      </p:sp>
      <p:sp>
        <p:nvSpPr>
          <p:cNvPr name="TextBox 9" id="9"/>
          <p:cNvSpPr txBox="true"/>
          <p:nvPr/>
        </p:nvSpPr>
        <p:spPr>
          <a:xfrm rot="0">
            <a:off x="11220426" y="1863500"/>
            <a:ext cx="6038874" cy="2187464"/>
          </a:xfrm>
          <a:prstGeom prst="rect">
            <a:avLst/>
          </a:prstGeom>
        </p:spPr>
        <p:txBody>
          <a:bodyPr anchor="t" rtlCol="false" tIns="0" lIns="0" bIns="0" rIns="0">
            <a:spAutoFit/>
          </a:bodyPr>
          <a:lstStyle/>
          <a:p>
            <a:pPr algn="l"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Beberapa variabel sangat multikolinear (loan_amnt, funded_amnt, funded_amnt_inv), sangat berkorelasi tinggi (hampir 1.0), artinya informasi di antaranya hampir sama/</a:t>
            </a:r>
            <a:r>
              <a:rPr lang="en-US" b="true" sz="1810" spc="177">
                <a:solidFill>
                  <a:srgbClr val="D94D4D"/>
                </a:solidFill>
                <a:latin typeface="Montserrat Bold"/>
                <a:ea typeface="Montserrat Bold"/>
                <a:cs typeface="Montserrat Bold"/>
                <a:sym typeface="Montserrat Bold"/>
              </a:rPr>
              <a:t>redundan</a:t>
            </a:r>
            <a:r>
              <a:rPr lang="en-US" b="true" sz="1810" spc="177">
                <a:solidFill>
                  <a:srgbClr val="231F20"/>
                </a:solidFill>
                <a:latin typeface="Montserrat Bold"/>
                <a:ea typeface="Montserrat Bold"/>
                <a:cs typeface="Montserrat Bold"/>
                <a:sym typeface="Montserrat Bold"/>
              </a:rPr>
              <a:t>.</a:t>
            </a:r>
          </a:p>
          <a:p>
            <a:pPr algn="l">
              <a:lnSpc>
                <a:spcPts val="2498"/>
              </a:lnSpc>
            </a:pPr>
          </a:p>
          <a:p>
            <a:pPr algn="l">
              <a:lnSpc>
                <a:spcPts val="249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7488" y="-185158"/>
            <a:ext cx="18455488" cy="10472158"/>
            <a:chOff x="0" y="0"/>
            <a:chExt cx="4860705" cy="2758099"/>
          </a:xfrm>
        </p:grpSpPr>
        <p:sp>
          <p:nvSpPr>
            <p:cNvPr name="Freeform 4" id="4"/>
            <p:cNvSpPr/>
            <p:nvPr/>
          </p:nvSpPr>
          <p:spPr>
            <a:xfrm flipH="false" flipV="false" rot="0">
              <a:off x="0" y="0"/>
              <a:ext cx="4860704" cy="2758099"/>
            </a:xfrm>
            <a:custGeom>
              <a:avLst/>
              <a:gdLst/>
              <a:ahLst/>
              <a:cxnLst/>
              <a:rect r="r" b="b" t="t" l="l"/>
              <a:pathLst>
                <a:path h="2758099" w="4860704">
                  <a:moveTo>
                    <a:pt x="10487" y="0"/>
                  </a:moveTo>
                  <a:lnTo>
                    <a:pt x="4850217" y="0"/>
                  </a:lnTo>
                  <a:cubicBezTo>
                    <a:pt x="4852999" y="0"/>
                    <a:pt x="4855666" y="1105"/>
                    <a:pt x="4857633" y="3072"/>
                  </a:cubicBezTo>
                  <a:cubicBezTo>
                    <a:pt x="4859599" y="5038"/>
                    <a:pt x="4860704" y="7706"/>
                    <a:pt x="4860704" y="10487"/>
                  </a:cubicBezTo>
                  <a:lnTo>
                    <a:pt x="4860704" y="2747612"/>
                  </a:lnTo>
                  <a:cubicBezTo>
                    <a:pt x="4860704" y="2750393"/>
                    <a:pt x="4859599" y="2753061"/>
                    <a:pt x="4857633" y="2755028"/>
                  </a:cubicBezTo>
                  <a:cubicBezTo>
                    <a:pt x="4855666" y="2756994"/>
                    <a:pt x="4852999" y="2758099"/>
                    <a:pt x="4850217" y="2758099"/>
                  </a:cubicBezTo>
                  <a:lnTo>
                    <a:pt x="10487" y="2758099"/>
                  </a:lnTo>
                  <a:cubicBezTo>
                    <a:pt x="4695" y="2758099"/>
                    <a:pt x="0" y="2753404"/>
                    <a:pt x="0" y="2747612"/>
                  </a:cubicBezTo>
                  <a:lnTo>
                    <a:pt x="0" y="10487"/>
                  </a:lnTo>
                  <a:cubicBezTo>
                    <a:pt x="0" y="7706"/>
                    <a:pt x="1105" y="5038"/>
                    <a:pt x="3072" y="3072"/>
                  </a:cubicBezTo>
                  <a:cubicBezTo>
                    <a:pt x="5038" y="1105"/>
                    <a:pt x="7706" y="0"/>
                    <a:pt x="10487" y="0"/>
                  </a:cubicBezTo>
                  <a:close/>
                </a:path>
              </a:pathLst>
            </a:custGeom>
            <a:solidFill>
              <a:srgbClr val="FFFFFF">
                <a:alpha val="86667"/>
              </a:srgbClr>
            </a:solidFill>
          </p:spPr>
        </p:sp>
        <p:sp>
          <p:nvSpPr>
            <p:cNvPr name="TextBox 5" id="5"/>
            <p:cNvSpPr txBox="true"/>
            <p:nvPr/>
          </p:nvSpPr>
          <p:spPr>
            <a:xfrm>
              <a:off x="0" y="-19050"/>
              <a:ext cx="4860705" cy="277714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10722760">
            <a:off x="16780673" y="803322"/>
            <a:ext cx="470077" cy="766430"/>
          </a:xfrm>
          <a:custGeom>
            <a:avLst/>
            <a:gdLst/>
            <a:ahLst/>
            <a:cxnLst/>
            <a:rect r="r" b="b" t="t" l="l"/>
            <a:pathLst>
              <a:path h="766430" w="470077">
                <a:moveTo>
                  <a:pt x="0" y="0"/>
                </a:moveTo>
                <a:lnTo>
                  <a:pt x="470077" y="0"/>
                </a:lnTo>
                <a:lnTo>
                  <a:pt x="470077" y="766429"/>
                </a:lnTo>
                <a:lnTo>
                  <a:pt x="0" y="76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98588" y="1892075"/>
            <a:ext cx="9940004" cy="7227879"/>
          </a:xfrm>
          <a:custGeom>
            <a:avLst/>
            <a:gdLst/>
            <a:ahLst/>
            <a:cxnLst/>
            <a:rect r="r" b="b" t="t" l="l"/>
            <a:pathLst>
              <a:path h="7227879" w="9940004">
                <a:moveTo>
                  <a:pt x="0" y="0"/>
                </a:moveTo>
                <a:lnTo>
                  <a:pt x="9940004" y="0"/>
                </a:lnTo>
                <a:lnTo>
                  <a:pt x="9940004" y="7227879"/>
                </a:lnTo>
                <a:lnTo>
                  <a:pt x="0" y="7227879"/>
                </a:lnTo>
                <a:lnTo>
                  <a:pt x="0" y="0"/>
                </a:lnTo>
                <a:close/>
              </a:path>
            </a:pathLst>
          </a:custGeom>
          <a:blipFill>
            <a:blip r:embed="rId5"/>
            <a:stretch>
              <a:fillRect l="0" t="0" r="0" b="0"/>
            </a:stretch>
          </a:blipFill>
        </p:spPr>
      </p:sp>
      <p:sp>
        <p:nvSpPr>
          <p:cNvPr name="TextBox 8" id="8"/>
          <p:cNvSpPr txBox="true"/>
          <p:nvPr/>
        </p:nvSpPr>
        <p:spPr>
          <a:xfrm rot="0">
            <a:off x="9682385" y="792701"/>
            <a:ext cx="6934570" cy="749570"/>
          </a:xfrm>
          <a:prstGeom prst="rect">
            <a:avLst/>
          </a:prstGeom>
        </p:spPr>
        <p:txBody>
          <a:bodyPr anchor="t" rtlCol="false" tIns="0" lIns="0" bIns="0" rIns="0">
            <a:spAutoFit/>
          </a:bodyPr>
          <a:lstStyle/>
          <a:p>
            <a:pPr algn="r"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Boxplot Tingkat Bunga berdasarkan Status Kredit</a:t>
            </a:r>
          </a:p>
        </p:txBody>
      </p:sp>
      <p:sp>
        <p:nvSpPr>
          <p:cNvPr name="TextBox 9" id="9"/>
          <p:cNvSpPr txBox="true"/>
          <p:nvPr/>
        </p:nvSpPr>
        <p:spPr>
          <a:xfrm rot="0">
            <a:off x="11220426" y="1863500"/>
            <a:ext cx="6038874" cy="4073414"/>
          </a:xfrm>
          <a:prstGeom prst="rect">
            <a:avLst/>
          </a:prstGeom>
        </p:spPr>
        <p:txBody>
          <a:bodyPr anchor="t" rtlCol="false" tIns="0" lIns="0" bIns="0" rIns="0">
            <a:spAutoFit/>
          </a:bodyPr>
          <a:lstStyle/>
          <a:p>
            <a:pPr algn="l"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Pinjaman dengan status bermasalah (Charged Off, Default, Late) cenderung memiliki tingkat bunga lebih tinggi.</a:t>
            </a:r>
          </a:p>
          <a:p>
            <a:pPr algn="l">
              <a:lnSpc>
                <a:spcPts val="2498"/>
              </a:lnSpc>
            </a:pPr>
          </a:p>
          <a:p>
            <a:pPr algn="l"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Pinjaman yang lancar/lunas (Fully Paid, Current) lebih sering memiliki bunga lebih rendah.</a:t>
            </a:r>
          </a:p>
          <a:p>
            <a:pPr algn="l">
              <a:lnSpc>
                <a:spcPts val="2498"/>
              </a:lnSpc>
            </a:pPr>
          </a:p>
          <a:p>
            <a:pPr algn="l">
              <a:lnSpc>
                <a:spcPts val="2498"/>
              </a:lnSpc>
            </a:pPr>
            <a:r>
              <a:rPr lang="en-US" sz="1810" spc="177" b="true">
                <a:solidFill>
                  <a:srgbClr val="231F20"/>
                </a:solidFill>
                <a:latin typeface="Montserrat Bold"/>
                <a:ea typeface="Montserrat Bold"/>
                <a:cs typeface="Montserrat Bold"/>
                <a:sym typeface="Montserrat Bold"/>
              </a:rPr>
              <a:t>Tingkat bunga bisa menjadi predictor penting dalam memodelkan risiko kredit, karena terlihat ada pola antara tinggi bunga dan kemungkinan gagal bayar</a:t>
            </a:r>
          </a:p>
          <a:p>
            <a:pPr algn="l">
              <a:lnSpc>
                <a:spcPts val="249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040287" y="133401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3589A1"/>
                </a:solidFill>
                <a:latin typeface="Archivo Black"/>
                <a:ea typeface="Archivo Black"/>
                <a:cs typeface="Archivo Black"/>
                <a:sym typeface="Archivo Black"/>
              </a:rPr>
              <a:t>F</a:t>
            </a:r>
            <a:r>
              <a:rPr lang="en-US" sz="5283" spc="184" strike="noStrike" u="none">
                <a:solidFill>
                  <a:srgbClr val="3589A1"/>
                </a:solidFill>
                <a:latin typeface="Archivo Black"/>
                <a:ea typeface="Archivo Black"/>
                <a:cs typeface="Archivo Black"/>
                <a:sym typeface="Archivo Black"/>
              </a:rPr>
              <a:t>EATURE</a:t>
            </a:r>
            <a:r>
              <a:rPr lang="en-US" sz="5283" spc="184" strike="noStrike" u="none">
                <a:solidFill>
                  <a:srgbClr val="231F20"/>
                </a:solidFill>
                <a:latin typeface="Archivo Black"/>
                <a:ea typeface="Archivo Black"/>
                <a:cs typeface="Archivo Black"/>
                <a:sym typeface="Archivo Black"/>
              </a:rPr>
              <a:t> ENGINEERING</a:t>
            </a:r>
          </a:p>
        </p:txBody>
      </p:sp>
      <p:sp>
        <p:nvSpPr>
          <p:cNvPr name="Freeform 6" id="6"/>
          <p:cNvSpPr/>
          <p:nvPr/>
        </p:nvSpPr>
        <p:spPr>
          <a:xfrm flipH="false" flipV="false" rot="0">
            <a:off x="3136231" y="4203597"/>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7" id="7"/>
          <p:cNvSpPr/>
          <p:nvPr/>
        </p:nvSpPr>
        <p:spPr>
          <a:xfrm flipH="false" flipV="false" rot="0">
            <a:off x="10123925" y="4306087"/>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8" id="8"/>
          <p:cNvSpPr/>
          <p:nvPr/>
        </p:nvSpPr>
        <p:spPr>
          <a:xfrm flipH="false" flipV="false" rot="0">
            <a:off x="3128976" y="6863532"/>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9" id="9"/>
          <p:cNvSpPr/>
          <p:nvPr/>
        </p:nvSpPr>
        <p:spPr>
          <a:xfrm flipH="false" flipV="false" rot="0">
            <a:off x="10803333" y="6863532"/>
            <a:ext cx="3630132" cy="384434"/>
          </a:xfrm>
          <a:custGeom>
            <a:avLst/>
            <a:gdLst/>
            <a:ahLst/>
            <a:cxnLst/>
            <a:rect r="r" b="b" t="t" l="l"/>
            <a:pathLst>
              <a:path h="384434" w="3630132">
                <a:moveTo>
                  <a:pt x="0" y="0"/>
                </a:moveTo>
                <a:lnTo>
                  <a:pt x="3630132" y="0"/>
                </a:lnTo>
                <a:lnTo>
                  <a:pt x="3630132" y="384434"/>
                </a:lnTo>
                <a:lnTo>
                  <a:pt x="0" y="384434"/>
                </a:lnTo>
                <a:lnTo>
                  <a:pt x="0" y="0"/>
                </a:lnTo>
                <a:close/>
              </a:path>
            </a:pathLst>
          </a:custGeom>
          <a:blipFill>
            <a:blip r:embed="rId3"/>
            <a:stretch>
              <a:fillRect l="0" t="-86495" r="0" b="0"/>
            </a:stretch>
          </a:blipFill>
        </p:spPr>
      </p:sp>
      <p:grpSp>
        <p:nvGrpSpPr>
          <p:cNvPr name="Group 10" id="10"/>
          <p:cNvGrpSpPr/>
          <p:nvPr/>
        </p:nvGrpSpPr>
        <p:grpSpPr>
          <a:xfrm rot="0">
            <a:off x="3301345" y="3322618"/>
            <a:ext cx="4658720" cy="1015442"/>
            <a:chOff x="0" y="0"/>
            <a:chExt cx="1331594" cy="290242"/>
          </a:xfrm>
        </p:grpSpPr>
        <p:sp>
          <p:nvSpPr>
            <p:cNvPr name="Freeform 11" id="11"/>
            <p:cNvSpPr/>
            <p:nvPr/>
          </p:nvSpPr>
          <p:spPr>
            <a:xfrm flipH="false" flipV="false" rot="0">
              <a:off x="0" y="0"/>
              <a:ext cx="1331594" cy="290242"/>
            </a:xfrm>
            <a:custGeom>
              <a:avLst/>
              <a:gdLst/>
              <a:ahLst/>
              <a:cxnLst/>
              <a:rect r="r" b="b" t="t" l="l"/>
              <a:pathLst>
                <a:path h="290242" w="1331594">
                  <a:moveTo>
                    <a:pt x="21604" y="0"/>
                  </a:moveTo>
                  <a:lnTo>
                    <a:pt x="1309990" y="0"/>
                  </a:lnTo>
                  <a:cubicBezTo>
                    <a:pt x="1321922" y="0"/>
                    <a:pt x="1331594" y="9672"/>
                    <a:pt x="1331594" y="21604"/>
                  </a:cubicBezTo>
                  <a:lnTo>
                    <a:pt x="1331594" y="268638"/>
                  </a:lnTo>
                  <a:cubicBezTo>
                    <a:pt x="1331594" y="274368"/>
                    <a:pt x="1329318" y="279863"/>
                    <a:pt x="1325266" y="283914"/>
                  </a:cubicBezTo>
                  <a:cubicBezTo>
                    <a:pt x="1321215" y="287966"/>
                    <a:pt x="1315720" y="290242"/>
                    <a:pt x="1309990" y="290242"/>
                  </a:cubicBezTo>
                  <a:lnTo>
                    <a:pt x="21604" y="290242"/>
                  </a:lnTo>
                  <a:cubicBezTo>
                    <a:pt x="9672" y="290242"/>
                    <a:pt x="0" y="280570"/>
                    <a:pt x="0" y="268638"/>
                  </a:cubicBezTo>
                  <a:lnTo>
                    <a:pt x="0" y="21604"/>
                  </a:lnTo>
                  <a:cubicBezTo>
                    <a:pt x="0" y="9672"/>
                    <a:pt x="9672" y="0"/>
                    <a:pt x="21604" y="0"/>
                  </a:cubicBezTo>
                  <a:close/>
                </a:path>
              </a:pathLst>
            </a:custGeom>
            <a:solidFill>
              <a:srgbClr val="100F0D"/>
            </a:solidFill>
          </p:spPr>
        </p:sp>
        <p:sp>
          <p:nvSpPr>
            <p:cNvPr name="TextBox 12" id="12"/>
            <p:cNvSpPr txBox="true"/>
            <p:nvPr/>
          </p:nvSpPr>
          <p:spPr>
            <a:xfrm>
              <a:off x="0" y="-38100"/>
              <a:ext cx="1331594" cy="328342"/>
            </a:xfrm>
            <a:prstGeom prst="rect">
              <a:avLst/>
            </a:prstGeom>
          </p:spPr>
          <p:txBody>
            <a:bodyPr anchor="ctr" rtlCol="false" tIns="50800" lIns="50800" bIns="50800" rIns="50800"/>
            <a:lstStyle/>
            <a:p>
              <a:pPr algn="ctr">
                <a:lnSpc>
                  <a:spcPts val="2903"/>
                </a:lnSpc>
              </a:pPr>
            </a:p>
          </p:txBody>
        </p:sp>
      </p:grpSp>
      <p:grpSp>
        <p:nvGrpSpPr>
          <p:cNvPr name="Group 13" id="13"/>
          <p:cNvGrpSpPr/>
          <p:nvPr/>
        </p:nvGrpSpPr>
        <p:grpSpPr>
          <a:xfrm rot="0">
            <a:off x="10221012" y="3303066"/>
            <a:ext cx="4794774" cy="1015442"/>
            <a:chOff x="0" y="0"/>
            <a:chExt cx="1370482" cy="290242"/>
          </a:xfrm>
        </p:grpSpPr>
        <p:sp>
          <p:nvSpPr>
            <p:cNvPr name="Freeform 14" id="14"/>
            <p:cNvSpPr/>
            <p:nvPr/>
          </p:nvSpPr>
          <p:spPr>
            <a:xfrm flipH="false" flipV="false" rot="0">
              <a:off x="0" y="0"/>
              <a:ext cx="1370482" cy="290242"/>
            </a:xfrm>
            <a:custGeom>
              <a:avLst/>
              <a:gdLst/>
              <a:ahLst/>
              <a:cxnLst/>
              <a:rect r="r" b="b" t="t" l="l"/>
              <a:pathLst>
                <a:path h="290242" w="1370482">
                  <a:moveTo>
                    <a:pt x="20991" y="0"/>
                  </a:moveTo>
                  <a:lnTo>
                    <a:pt x="1349491" y="0"/>
                  </a:lnTo>
                  <a:cubicBezTo>
                    <a:pt x="1361084" y="0"/>
                    <a:pt x="1370482" y="9398"/>
                    <a:pt x="1370482" y="20991"/>
                  </a:cubicBezTo>
                  <a:lnTo>
                    <a:pt x="1370482" y="269251"/>
                  </a:lnTo>
                  <a:cubicBezTo>
                    <a:pt x="1370482" y="280844"/>
                    <a:pt x="1361084" y="290242"/>
                    <a:pt x="1349491" y="290242"/>
                  </a:cubicBezTo>
                  <a:lnTo>
                    <a:pt x="20991" y="290242"/>
                  </a:lnTo>
                  <a:cubicBezTo>
                    <a:pt x="9398" y="290242"/>
                    <a:pt x="0" y="280844"/>
                    <a:pt x="0" y="269251"/>
                  </a:cubicBezTo>
                  <a:lnTo>
                    <a:pt x="0" y="20991"/>
                  </a:lnTo>
                  <a:cubicBezTo>
                    <a:pt x="0" y="9398"/>
                    <a:pt x="9398" y="0"/>
                    <a:pt x="20991" y="0"/>
                  </a:cubicBezTo>
                  <a:close/>
                </a:path>
              </a:pathLst>
            </a:custGeom>
            <a:solidFill>
              <a:srgbClr val="100F0D"/>
            </a:solidFill>
          </p:spPr>
        </p:sp>
        <p:sp>
          <p:nvSpPr>
            <p:cNvPr name="TextBox 15" id="15"/>
            <p:cNvSpPr txBox="true"/>
            <p:nvPr/>
          </p:nvSpPr>
          <p:spPr>
            <a:xfrm>
              <a:off x="0" y="-38100"/>
              <a:ext cx="1370482" cy="328342"/>
            </a:xfrm>
            <a:prstGeom prst="rect">
              <a:avLst/>
            </a:prstGeom>
          </p:spPr>
          <p:txBody>
            <a:bodyPr anchor="ctr" rtlCol="false" tIns="50800" lIns="50800" bIns="50800" rIns="50800"/>
            <a:lstStyle/>
            <a:p>
              <a:pPr algn="ctr">
                <a:lnSpc>
                  <a:spcPts val="2903"/>
                </a:lnSpc>
              </a:pPr>
            </a:p>
          </p:txBody>
        </p:sp>
      </p:grpSp>
      <p:sp>
        <p:nvSpPr>
          <p:cNvPr name="TextBox 16" id="16"/>
          <p:cNvSpPr txBox="true"/>
          <p:nvPr/>
        </p:nvSpPr>
        <p:spPr>
          <a:xfrm rot="0">
            <a:off x="11155684" y="3608691"/>
            <a:ext cx="2925430" cy="347040"/>
          </a:xfrm>
          <a:prstGeom prst="rect">
            <a:avLst/>
          </a:prstGeom>
        </p:spPr>
        <p:txBody>
          <a:bodyPr anchor="t" rtlCol="false" tIns="0" lIns="0" bIns="0" rIns="0">
            <a:spAutoFit/>
          </a:bodyPr>
          <a:lstStyle/>
          <a:p>
            <a:pPr algn="l">
              <a:lnSpc>
                <a:spcPts val="2921"/>
              </a:lnSpc>
              <a:spcBef>
                <a:spcPct val="0"/>
              </a:spcBef>
            </a:pPr>
            <a:r>
              <a:rPr lang="en-US" b="true" sz="2087" spc="-41">
                <a:solidFill>
                  <a:srgbClr val="FFFFFF"/>
                </a:solidFill>
                <a:latin typeface="Montserrat Bold"/>
                <a:ea typeface="Montserrat Bold"/>
                <a:cs typeface="Montserrat Bold"/>
                <a:sym typeface="Montserrat Bold"/>
              </a:rPr>
              <a:t>Imputasi missing</a:t>
            </a:r>
          </a:p>
        </p:txBody>
      </p:sp>
      <p:grpSp>
        <p:nvGrpSpPr>
          <p:cNvPr name="Group 17" id="17"/>
          <p:cNvGrpSpPr/>
          <p:nvPr/>
        </p:nvGrpSpPr>
        <p:grpSpPr>
          <a:xfrm rot="0">
            <a:off x="3136231" y="5985489"/>
            <a:ext cx="4988948" cy="878044"/>
            <a:chOff x="0" y="0"/>
            <a:chExt cx="1425982" cy="250970"/>
          </a:xfrm>
        </p:grpSpPr>
        <p:sp>
          <p:nvSpPr>
            <p:cNvPr name="Freeform 18" id="18"/>
            <p:cNvSpPr/>
            <p:nvPr/>
          </p:nvSpPr>
          <p:spPr>
            <a:xfrm flipH="false" flipV="false" rot="0">
              <a:off x="0" y="0"/>
              <a:ext cx="1425982" cy="250970"/>
            </a:xfrm>
            <a:custGeom>
              <a:avLst/>
              <a:gdLst/>
              <a:ahLst/>
              <a:cxnLst/>
              <a:rect r="r" b="b" t="t" l="l"/>
              <a:pathLst>
                <a:path h="250970" w="1425982">
                  <a:moveTo>
                    <a:pt x="20174" y="0"/>
                  </a:moveTo>
                  <a:lnTo>
                    <a:pt x="1405809" y="0"/>
                  </a:lnTo>
                  <a:cubicBezTo>
                    <a:pt x="1411159" y="0"/>
                    <a:pt x="1416290" y="2125"/>
                    <a:pt x="1420073" y="5909"/>
                  </a:cubicBezTo>
                  <a:cubicBezTo>
                    <a:pt x="1423857" y="9692"/>
                    <a:pt x="1425982" y="14823"/>
                    <a:pt x="1425982" y="20174"/>
                  </a:cubicBezTo>
                  <a:lnTo>
                    <a:pt x="1425982" y="230796"/>
                  </a:lnTo>
                  <a:cubicBezTo>
                    <a:pt x="1425982" y="241938"/>
                    <a:pt x="1416950" y="250970"/>
                    <a:pt x="1405809" y="250970"/>
                  </a:cubicBezTo>
                  <a:lnTo>
                    <a:pt x="20174" y="250970"/>
                  </a:lnTo>
                  <a:cubicBezTo>
                    <a:pt x="14823" y="250970"/>
                    <a:pt x="9692" y="248844"/>
                    <a:pt x="5909" y="245061"/>
                  </a:cubicBezTo>
                  <a:cubicBezTo>
                    <a:pt x="2125" y="241278"/>
                    <a:pt x="0" y="236146"/>
                    <a:pt x="0" y="230796"/>
                  </a:cubicBezTo>
                  <a:lnTo>
                    <a:pt x="0" y="20174"/>
                  </a:lnTo>
                  <a:cubicBezTo>
                    <a:pt x="0" y="14823"/>
                    <a:pt x="2125" y="9692"/>
                    <a:pt x="5909" y="5909"/>
                  </a:cubicBezTo>
                  <a:cubicBezTo>
                    <a:pt x="9692" y="2125"/>
                    <a:pt x="14823" y="0"/>
                    <a:pt x="20174" y="0"/>
                  </a:cubicBezTo>
                  <a:close/>
                </a:path>
              </a:pathLst>
            </a:custGeom>
            <a:solidFill>
              <a:srgbClr val="100F0D"/>
            </a:solidFill>
          </p:spPr>
        </p:sp>
        <p:sp>
          <p:nvSpPr>
            <p:cNvPr name="TextBox 19" id="19"/>
            <p:cNvSpPr txBox="true"/>
            <p:nvPr/>
          </p:nvSpPr>
          <p:spPr>
            <a:xfrm>
              <a:off x="0" y="-38100"/>
              <a:ext cx="1425982" cy="289070"/>
            </a:xfrm>
            <a:prstGeom prst="rect">
              <a:avLst/>
            </a:prstGeom>
          </p:spPr>
          <p:txBody>
            <a:bodyPr anchor="ctr" rtlCol="false" tIns="50800" lIns="50800" bIns="50800" rIns="50800"/>
            <a:lstStyle/>
            <a:p>
              <a:pPr algn="ctr">
                <a:lnSpc>
                  <a:spcPts val="2903"/>
                </a:lnSpc>
              </a:pPr>
            </a:p>
          </p:txBody>
        </p:sp>
      </p:grpSp>
      <p:grpSp>
        <p:nvGrpSpPr>
          <p:cNvPr name="Group 20" id="20"/>
          <p:cNvGrpSpPr/>
          <p:nvPr/>
        </p:nvGrpSpPr>
        <p:grpSpPr>
          <a:xfrm rot="0">
            <a:off x="10863611" y="5985489"/>
            <a:ext cx="3509576" cy="878044"/>
            <a:chOff x="0" y="0"/>
            <a:chExt cx="1003136" cy="250970"/>
          </a:xfrm>
        </p:grpSpPr>
        <p:sp>
          <p:nvSpPr>
            <p:cNvPr name="Freeform 21" id="21"/>
            <p:cNvSpPr/>
            <p:nvPr/>
          </p:nvSpPr>
          <p:spPr>
            <a:xfrm flipH="false" flipV="false" rot="0">
              <a:off x="0" y="0"/>
              <a:ext cx="1003136" cy="250970"/>
            </a:xfrm>
            <a:custGeom>
              <a:avLst/>
              <a:gdLst/>
              <a:ahLst/>
              <a:cxnLst/>
              <a:rect r="r" b="b" t="t" l="l"/>
              <a:pathLst>
                <a:path h="250970" w="1003136">
                  <a:moveTo>
                    <a:pt x="28677" y="0"/>
                  </a:moveTo>
                  <a:lnTo>
                    <a:pt x="974459" y="0"/>
                  </a:lnTo>
                  <a:cubicBezTo>
                    <a:pt x="990297" y="0"/>
                    <a:pt x="1003136" y="12839"/>
                    <a:pt x="1003136" y="28677"/>
                  </a:cubicBezTo>
                  <a:lnTo>
                    <a:pt x="1003136" y="222292"/>
                  </a:lnTo>
                  <a:cubicBezTo>
                    <a:pt x="1003136" y="229898"/>
                    <a:pt x="1000115" y="237192"/>
                    <a:pt x="994737" y="242570"/>
                  </a:cubicBezTo>
                  <a:cubicBezTo>
                    <a:pt x="989359" y="247948"/>
                    <a:pt x="982064" y="250970"/>
                    <a:pt x="974459" y="250970"/>
                  </a:cubicBezTo>
                  <a:lnTo>
                    <a:pt x="28677" y="250970"/>
                  </a:lnTo>
                  <a:cubicBezTo>
                    <a:pt x="21072" y="250970"/>
                    <a:pt x="13777" y="247948"/>
                    <a:pt x="8399" y="242570"/>
                  </a:cubicBezTo>
                  <a:cubicBezTo>
                    <a:pt x="3021" y="237192"/>
                    <a:pt x="0" y="229898"/>
                    <a:pt x="0" y="222292"/>
                  </a:cubicBezTo>
                  <a:lnTo>
                    <a:pt x="0" y="28677"/>
                  </a:lnTo>
                  <a:cubicBezTo>
                    <a:pt x="0" y="12839"/>
                    <a:pt x="12839" y="0"/>
                    <a:pt x="28677" y="0"/>
                  </a:cubicBezTo>
                  <a:close/>
                </a:path>
              </a:pathLst>
            </a:custGeom>
            <a:solidFill>
              <a:srgbClr val="100F0D"/>
            </a:solidFill>
          </p:spPr>
        </p:sp>
        <p:sp>
          <p:nvSpPr>
            <p:cNvPr name="TextBox 22" id="22"/>
            <p:cNvSpPr txBox="true"/>
            <p:nvPr/>
          </p:nvSpPr>
          <p:spPr>
            <a:xfrm>
              <a:off x="0" y="-38100"/>
              <a:ext cx="1003136" cy="289070"/>
            </a:xfrm>
            <a:prstGeom prst="rect">
              <a:avLst/>
            </a:prstGeom>
          </p:spPr>
          <p:txBody>
            <a:bodyPr anchor="ctr" rtlCol="false" tIns="50800" lIns="50800" bIns="50800" rIns="50800"/>
            <a:lstStyle/>
            <a:p>
              <a:pPr algn="ctr">
                <a:lnSpc>
                  <a:spcPts val="2903"/>
                </a:lnSpc>
              </a:pPr>
            </a:p>
          </p:txBody>
        </p:sp>
      </p:grpSp>
      <p:grpSp>
        <p:nvGrpSpPr>
          <p:cNvPr name="Group 23" id="23"/>
          <p:cNvGrpSpPr>
            <a:grpSpLocks noChangeAspect="true"/>
          </p:cNvGrpSpPr>
          <p:nvPr/>
        </p:nvGrpSpPr>
        <p:grpSpPr>
          <a:xfrm rot="0">
            <a:off x="-46214" y="7097814"/>
            <a:ext cx="5669664" cy="3189186"/>
            <a:chOff x="0" y="0"/>
            <a:chExt cx="6089457" cy="3425320"/>
          </a:xfrm>
        </p:grpSpPr>
        <p:sp>
          <p:nvSpPr>
            <p:cNvPr name="Freeform 24" id="24"/>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25" id="25"/>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26" id="26"/>
          <p:cNvGrpSpPr>
            <a:grpSpLocks noChangeAspect="true"/>
          </p:cNvGrpSpPr>
          <p:nvPr/>
        </p:nvGrpSpPr>
        <p:grpSpPr>
          <a:xfrm rot="0">
            <a:off x="11755865" y="-6332"/>
            <a:ext cx="6532135" cy="3674326"/>
            <a:chOff x="0" y="0"/>
            <a:chExt cx="6089457" cy="3425320"/>
          </a:xfrm>
        </p:grpSpPr>
        <p:sp>
          <p:nvSpPr>
            <p:cNvPr name="Freeform 27" id="27"/>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28" id="28"/>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29" id="29"/>
          <p:cNvSpPr txBox="true"/>
          <p:nvPr/>
        </p:nvSpPr>
        <p:spPr>
          <a:xfrm rot="0">
            <a:off x="3923913" y="3608691"/>
            <a:ext cx="3786758" cy="347040"/>
          </a:xfrm>
          <a:prstGeom prst="rect">
            <a:avLst/>
          </a:prstGeom>
        </p:spPr>
        <p:txBody>
          <a:bodyPr anchor="t" rtlCol="false" tIns="0" lIns="0" bIns="0" rIns="0">
            <a:spAutoFit/>
          </a:bodyPr>
          <a:lstStyle/>
          <a:p>
            <a:pPr algn="l">
              <a:lnSpc>
                <a:spcPts val="2921"/>
              </a:lnSpc>
              <a:spcBef>
                <a:spcPct val="0"/>
              </a:spcBef>
            </a:pPr>
            <a:r>
              <a:rPr lang="en-US" b="true" sz="2087" spc="-41">
                <a:solidFill>
                  <a:srgbClr val="FFFFFF"/>
                </a:solidFill>
                <a:latin typeface="Montserrat Bold"/>
                <a:ea typeface="Montserrat Bold"/>
                <a:cs typeface="Montserrat Bold"/>
                <a:sym typeface="Montserrat Bold"/>
              </a:rPr>
              <a:t>Drop Coloms Full Missing</a:t>
            </a:r>
          </a:p>
        </p:txBody>
      </p:sp>
      <p:sp>
        <p:nvSpPr>
          <p:cNvPr name="TextBox 30" id="30"/>
          <p:cNvSpPr txBox="true"/>
          <p:nvPr/>
        </p:nvSpPr>
        <p:spPr>
          <a:xfrm rot="0">
            <a:off x="3870041" y="6208316"/>
            <a:ext cx="3521328" cy="347040"/>
          </a:xfrm>
          <a:prstGeom prst="rect">
            <a:avLst/>
          </a:prstGeom>
        </p:spPr>
        <p:txBody>
          <a:bodyPr anchor="t" rtlCol="false" tIns="0" lIns="0" bIns="0" rIns="0">
            <a:spAutoFit/>
          </a:bodyPr>
          <a:lstStyle/>
          <a:p>
            <a:pPr algn="l">
              <a:lnSpc>
                <a:spcPts val="2921"/>
              </a:lnSpc>
              <a:spcBef>
                <a:spcPct val="0"/>
              </a:spcBef>
            </a:pPr>
            <a:r>
              <a:rPr lang="en-US" b="true" sz="2087" spc="-41">
                <a:solidFill>
                  <a:srgbClr val="FFFFFF"/>
                </a:solidFill>
                <a:latin typeface="Montserrat Bold"/>
                <a:ea typeface="Montserrat Bold"/>
                <a:cs typeface="Montserrat Bold"/>
                <a:sym typeface="Montserrat Bold"/>
              </a:rPr>
              <a:t>Defining Target Variabel</a:t>
            </a:r>
          </a:p>
        </p:txBody>
      </p:sp>
      <p:sp>
        <p:nvSpPr>
          <p:cNvPr name="TextBox 31" id="31"/>
          <p:cNvSpPr txBox="true"/>
          <p:nvPr/>
        </p:nvSpPr>
        <p:spPr>
          <a:xfrm rot="0">
            <a:off x="11798283" y="6208316"/>
            <a:ext cx="2282831" cy="323686"/>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Bold"/>
                <a:ea typeface="Montserrat Bold"/>
                <a:cs typeface="Montserrat Bold"/>
                <a:sym typeface="Montserrat Bold"/>
              </a:rPr>
              <a:t>Data cleaning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739474" y="1612237"/>
            <a:ext cx="4595005" cy="5992978"/>
            <a:chOff x="0" y="0"/>
            <a:chExt cx="1210207" cy="1578397"/>
          </a:xfrm>
        </p:grpSpPr>
        <p:sp>
          <p:nvSpPr>
            <p:cNvPr name="Freeform 8" id="8"/>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3211520" y="2397969"/>
            <a:ext cx="157787" cy="156369"/>
            <a:chOff x="0" y="0"/>
            <a:chExt cx="320400" cy="317520"/>
          </a:xfrm>
        </p:grpSpPr>
        <p:sp>
          <p:nvSpPr>
            <p:cNvPr name="Freeform 11" id="1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2" id="12"/>
          <p:cNvGrpSpPr/>
          <p:nvPr/>
        </p:nvGrpSpPr>
        <p:grpSpPr>
          <a:xfrm rot="0">
            <a:off x="2064096" y="1612237"/>
            <a:ext cx="1047779" cy="1124013"/>
            <a:chOff x="0" y="0"/>
            <a:chExt cx="2127600" cy="2282400"/>
          </a:xfrm>
        </p:grpSpPr>
        <p:sp>
          <p:nvSpPr>
            <p:cNvPr name="Freeform 13" id="1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4" id="14"/>
          <p:cNvGrpSpPr/>
          <p:nvPr/>
        </p:nvGrpSpPr>
        <p:grpSpPr>
          <a:xfrm rot="0">
            <a:off x="6844166" y="1612237"/>
            <a:ext cx="4595005" cy="5992978"/>
            <a:chOff x="0" y="0"/>
            <a:chExt cx="1210207" cy="1578397"/>
          </a:xfrm>
        </p:grpSpPr>
        <p:sp>
          <p:nvSpPr>
            <p:cNvPr name="Freeform 15" id="15"/>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6" id="16"/>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8490279" y="2319785"/>
            <a:ext cx="157787" cy="156369"/>
            <a:chOff x="0" y="0"/>
            <a:chExt cx="320400" cy="317520"/>
          </a:xfrm>
        </p:grpSpPr>
        <p:sp>
          <p:nvSpPr>
            <p:cNvPr name="Freeform 18" id="18"/>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9" id="19"/>
          <p:cNvGrpSpPr/>
          <p:nvPr/>
        </p:nvGrpSpPr>
        <p:grpSpPr>
          <a:xfrm rot="0">
            <a:off x="7268433" y="1612237"/>
            <a:ext cx="1047779" cy="1124013"/>
            <a:chOff x="0" y="0"/>
            <a:chExt cx="2127600" cy="2282400"/>
          </a:xfrm>
        </p:grpSpPr>
        <p:sp>
          <p:nvSpPr>
            <p:cNvPr name="Freeform 20" id="20"/>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1" id="21"/>
          <p:cNvGrpSpPr/>
          <p:nvPr/>
        </p:nvGrpSpPr>
        <p:grpSpPr>
          <a:xfrm rot="0">
            <a:off x="11953521" y="1612237"/>
            <a:ext cx="4595005" cy="5992978"/>
            <a:chOff x="0" y="0"/>
            <a:chExt cx="1210207" cy="1578397"/>
          </a:xfrm>
        </p:grpSpPr>
        <p:sp>
          <p:nvSpPr>
            <p:cNvPr name="Freeform 22" id="22"/>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3" id="23"/>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13425567" y="2319785"/>
            <a:ext cx="157787" cy="156369"/>
            <a:chOff x="0" y="0"/>
            <a:chExt cx="320400" cy="317520"/>
          </a:xfrm>
        </p:grpSpPr>
        <p:sp>
          <p:nvSpPr>
            <p:cNvPr name="Freeform 25" id="25"/>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6" id="26"/>
          <p:cNvGrpSpPr/>
          <p:nvPr/>
        </p:nvGrpSpPr>
        <p:grpSpPr>
          <a:xfrm rot="0">
            <a:off x="12199250" y="1612237"/>
            <a:ext cx="1047779" cy="1124013"/>
            <a:chOff x="0" y="0"/>
            <a:chExt cx="2127600" cy="2282400"/>
          </a:xfrm>
        </p:grpSpPr>
        <p:sp>
          <p:nvSpPr>
            <p:cNvPr name="Freeform 27" id="27"/>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28" id="28"/>
          <p:cNvSpPr/>
          <p:nvPr/>
        </p:nvSpPr>
        <p:spPr>
          <a:xfrm flipH="false" flipV="false" rot="0">
            <a:off x="2005988" y="3523529"/>
            <a:ext cx="3950924" cy="465597"/>
          </a:xfrm>
          <a:custGeom>
            <a:avLst/>
            <a:gdLst/>
            <a:ahLst/>
            <a:cxnLst/>
            <a:rect r="r" b="b" t="t" l="l"/>
            <a:pathLst>
              <a:path h="465597" w="3950924">
                <a:moveTo>
                  <a:pt x="0" y="0"/>
                </a:moveTo>
                <a:lnTo>
                  <a:pt x="3950924" y="0"/>
                </a:lnTo>
                <a:lnTo>
                  <a:pt x="3950924" y="465597"/>
                </a:lnTo>
                <a:lnTo>
                  <a:pt x="0" y="465597"/>
                </a:lnTo>
                <a:lnTo>
                  <a:pt x="0" y="0"/>
                </a:lnTo>
                <a:close/>
              </a:path>
            </a:pathLst>
          </a:custGeom>
          <a:blipFill>
            <a:blip r:embed="rId4"/>
            <a:stretch>
              <a:fillRect l="0" t="0" r="0" b="0"/>
            </a:stretch>
          </a:blipFill>
        </p:spPr>
      </p:sp>
      <p:sp>
        <p:nvSpPr>
          <p:cNvPr name="Freeform 29" id="29"/>
          <p:cNvSpPr/>
          <p:nvPr/>
        </p:nvSpPr>
        <p:spPr>
          <a:xfrm flipH="false" flipV="false" rot="0">
            <a:off x="6977896" y="3388071"/>
            <a:ext cx="4327545" cy="422478"/>
          </a:xfrm>
          <a:custGeom>
            <a:avLst/>
            <a:gdLst/>
            <a:ahLst/>
            <a:cxnLst/>
            <a:rect r="r" b="b" t="t" l="l"/>
            <a:pathLst>
              <a:path h="422478" w="4327545">
                <a:moveTo>
                  <a:pt x="0" y="0"/>
                </a:moveTo>
                <a:lnTo>
                  <a:pt x="4327545" y="0"/>
                </a:lnTo>
                <a:lnTo>
                  <a:pt x="4327545" y="422478"/>
                </a:lnTo>
                <a:lnTo>
                  <a:pt x="0" y="422478"/>
                </a:lnTo>
                <a:lnTo>
                  <a:pt x="0" y="0"/>
                </a:lnTo>
                <a:close/>
              </a:path>
            </a:pathLst>
          </a:custGeom>
          <a:blipFill>
            <a:blip r:embed="rId5"/>
            <a:stretch>
              <a:fillRect l="0" t="0" r="0" b="0"/>
            </a:stretch>
          </a:blipFill>
        </p:spPr>
      </p:sp>
      <p:sp>
        <p:nvSpPr>
          <p:cNvPr name="TextBox 30" id="30"/>
          <p:cNvSpPr txBox="true"/>
          <p:nvPr/>
        </p:nvSpPr>
        <p:spPr>
          <a:xfrm rot="0">
            <a:off x="4725763" y="294745"/>
            <a:ext cx="10274423"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DATA </a:t>
            </a:r>
            <a:r>
              <a:rPr lang="en-US" sz="5283" spc="184">
                <a:solidFill>
                  <a:srgbClr val="3589A1"/>
                </a:solidFill>
                <a:latin typeface="Archivo Black"/>
                <a:ea typeface="Archivo Black"/>
                <a:cs typeface="Archivo Black"/>
                <a:sym typeface="Archivo Black"/>
              </a:rPr>
              <a:t>PREPROCESSING</a:t>
            </a:r>
          </a:p>
        </p:txBody>
      </p:sp>
      <p:sp>
        <p:nvSpPr>
          <p:cNvPr name="TextBox 31" id="31"/>
          <p:cNvSpPr txBox="true"/>
          <p:nvPr/>
        </p:nvSpPr>
        <p:spPr>
          <a:xfrm rot="0">
            <a:off x="3211520"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1</a:t>
            </a:r>
          </a:p>
        </p:txBody>
      </p:sp>
      <p:sp>
        <p:nvSpPr>
          <p:cNvPr name="TextBox 32" id="32"/>
          <p:cNvSpPr txBox="true"/>
          <p:nvPr/>
        </p:nvSpPr>
        <p:spPr>
          <a:xfrm rot="0">
            <a:off x="2877713" y="4684451"/>
            <a:ext cx="1975728" cy="15117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setelah di hapus shape menjadi 466285 baris, 58 kolom. </a:t>
            </a:r>
          </a:p>
        </p:txBody>
      </p:sp>
      <p:sp>
        <p:nvSpPr>
          <p:cNvPr name="TextBox 33" id="33"/>
          <p:cNvSpPr txBox="true"/>
          <p:nvPr/>
        </p:nvSpPr>
        <p:spPr>
          <a:xfrm rot="0">
            <a:off x="3464558" y="2369394"/>
            <a:ext cx="2745392" cy="597746"/>
          </a:xfrm>
          <a:prstGeom prst="rect">
            <a:avLst/>
          </a:prstGeom>
        </p:spPr>
        <p:txBody>
          <a:bodyPr anchor="t" rtlCol="false" tIns="0" lIns="0" bIns="0" rIns="0">
            <a:spAutoFit/>
          </a:bodyPr>
          <a:lstStyle/>
          <a:p>
            <a:pPr algn="l">
              <a:lnSpc>
                <a:spcPts val="2440"/>
              </a:lnSpc>
              <a:spcBef>
                <a:spcPct val="0"/>
              </a:spcBef>
            </a:pPr>
            <a:r>
              <a:rPr lang="en-US" sz="1768" spc="173">
                <a:solidFill>
                  <a:srgbClr val="000000"/>
                </a:solidFill>
                <a:latin typeface="Montserrat"/>
                <a:ea typeface="Montserrat"/>
                <a:cs typeface="Montserrat"/>
                <a:sym typeface="Montserrat"/>
              </a:rPr>
              <a:t>Drop Full Missing Coloms</a:t>
            </a:r>
          </a:p>
        </p:txBody>
      </p:sp>
      <p:sp>
        <p:nvSpPr>
          <p:cNvPr name="TextBox 34" id="34"/>
          <p:cNvSpPr txBox="true"/>
          <p:nvPr/>
        </p:nvSpPr>
        <p:spPr>
          <a:xfrm rot="0">
            <a:off x="8490279"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2</a:t>
            </a:r>
          </a:p>
        </p:txBody>
      </p:sp>
      <p:sp>
        <p:nvSpPr>
          <p:cNvPr name="TextBox 35" id="35"/>
          <p:cNvSpPr txBox="true"/>
          <p:nvPr/>
        </p:nvSpPr>
        <p:spPr>
          <a:xfrm rot="0">
            <a:off x="7887247" y="4594472"/>
            <a:ext cx="1975728" cy="208745"/>
          </a:xfrm>
          <a:prstGeom prst="rect">
            <a:avLst/>
          </a:prstGeom>
        </p:spPr>
        <p:txBody>
          <a:bodyPr anchor="t" rtlCol="false" tIns="0" lIns="0" bIns="0" rIns="0">
            <a:spAutoFit/>
          </a:bodyPr>
          <a:lstStyle/>
          <a:p>
            <a:pPr algn="l">
              <a:lnSpc>
                <a:spcPts val="1773"/>
              </a:lnSpc>
            </a:pPr>
          </a:p>
        </p:txBody>
      </p:sp>
      <p:sp>
        <p:nvSpPr>
          <p:cNvPr name="TextBox 36" id="36"/>
          <p:cNvSpPr txBox="true"/>
          <p:nvPr/>
        </p:nvSpPr>
        <p:spPr>
          <a:xfrm rot="0">
            <a:off x="8743316" y="2241178"/>
            <a:ext cx="2745392" cy="597746"/>
          </a:xfrm>
          <a:prstGeom prst="rect">
            <a:avLst/>
          </a:prstGeom>
        </p:spPr>
        <p:txBody>
          <a:bodyPr anchor="t" rtlCol="false" tIns="0" lIns="0" bIns="0" rIns="0">
            <a:spAutoFit/>
          </a:bodyPr>
          <a:lstStyle/>
          <a:p>
            <a:pPr algn="l">
              <a:lnSpc>
                <a:spcPts val="2440"/>
              </a:lnSpc>
            </a:pPr>
            <a:r>
              <a:rPr lang="en-US" sz="1768" spc="173">
                <a:solidFill>
                  <a:srgbClr val="000000"/>
                </a:solidFill>
                <a:latin typeface="Montserrat"/>
                <a:ea typeface="Montserrat"/>
                <a:cs typeface="Montserrat"/>
                <a:sym typeface="Montserrat"/>
              </a:rPr>
              <a:t>Drop &gt;60% Missing</a:t>
            </a:r>
          </a:p>
          <a:p>
            <a:pPr algn="l">
              <a:lnSpc>
                <a:spcPts val="2440"/>
              </a:lnSpc>
              <a:spcBef>
                <a:spcPct val="0"/>
              </a:spcBef>
            </a:pPr>
          </a:p>
        </p:txBody>
      </p:sp>
      <p:sp>
        <p:nvSpPr>
          <p:cNvPr name="TextBox 37" id="37"/>
          <p:cNvSpPr txBox="true"/>
          <p:nvPr/>
        </p:nvSpPr>
        <p:spPr>
          <a:xfrm rot="0">
            <a:off x="13425567"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3</a:t>
            </a:r>
          </a:p>
        </p:txBody>
      </p:sp>
      <p:sp>
        <p:nvSpPr>
          <p:cNvPr name="TextBox 38" id="38"/>
          <p:cNvSpPr txBox="true"/>
          <p:nvPr/>
        </p:nvSpPr>
        <p:spPr>
          <a:xfrm rot="0">
            <a:off x="12324996" y="3291451"/>
            <a:ext cx="3838519" cy="15117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N</a:t>
            </a:r>
            <a:r>
              <a:rPr lang="en-US" b="true" sz="1785" spc="174">
                <a:solidFill>
                  <a:srgbClr val="000000"/>
                </a:solidFill>
                <a:latin typeface="Montserrat Bold"/>
                <a:ea typeface="Montserrat Bold"/>
                <a:cs typeface="Montserrat Bold"/>
                <a:sym typeface="Montserrat Bold"/>
              </a:rPr>
              <a:t>umerik → median</a:t>
            </a:r>
          </a:p>
          <a:p>
            <a:pPr algn="ctr">
              <a:lnSpc>
                <a:spcPts val="2463"/>
              </a:lnSpc>
            </a:pPr>
          </a:p>
          <a:p>
            <a:pPr algn="ctr">
              <a:lnSpc>
                <a:spcPts val="2463"/>
              </a:lnSpc>
            </a:pPr>
            <a:r>
              <a:rPr lang="en-US" b="true" sz="1785" spc="174">
                <a:solidFill>
                  <a:srgbClr val="000000"/>
                </a:solidFill>
                <a:latin typeface="Montserrat Bold"/>
                <a:ea typeface="Montserrat Bold"/>
                <a:cs typeface="Montserrat Bold"/>
                <a:sym typeface="Montserrat Bold"/>
              </a:rPr>
              <a:t>Kategorikal → "Unknown"</a:t>
            </a:r>
          </a:p>
          <a:p>
            <a:pPr algn="ctr">
              <a:lnSpc>
                <a:spcPts val="2463"/>
              </a:lnSpc>
            </a:pPr>
          </a:p>
          <a:p>
            <a:pPr algn="ctr">
              <a:lnSpc>
                <a:spcPts val="2463"/>
              </a:lnSpc>
            </a:pPr>
          </a:p>
        </p:txBody>
      </p:sp>
      <p:sp>
        <p:nvSpPr>
          <p:cNvPr name="TextBox 39" id="39"/>
          <p:cNvSpPr txBox="true"/>
          <p:nvPr/>
        </p:nvSpPr>
        <p:spPr>
          <a:xfrm rot="0">
            <a:off x="13745280" y="2241178"/>
            <a:ext cx="2745392" cy="597746"/>
          </a:xfrm>
          <a:prstGeom prst="rect">
            <a:avLst/>
          </a:prstGeom>
        </p:spPr>
        <p:txBody>
          <a:bodyPr anchor="t" rtlCol="false" tIns="0" lIns="0" bIns="0" rIns="0">
            <a:spAutoFit/>
          </a:bodyPr>
          <a:lstStyle/>
          <a:p>
            <a:pPr algn="l">
              <a:lnSpc>
                <a:spcPts val="2440"/>
              </a:lnSpc>
            </a:pPr>
            <a:r>
              <a:rPr lang="en-US" sz="1768" spc="173">
                <a:solidFill>
                  <a:srgbClr val="000000"/>
                </a:solidFill>
                <a:latin typeface="Montserrat"/>
                <a:ea typeface="Montserrat"/>
                <a:cs typeface="Montserrat"/>
                <a:sym typeface="Montserrat"/>
              </a:rPr>
              <a:t>Imputasi Missing</a:t>
            </a:r>
          </a:p>
          <a:p>
            <a:pPr algn="l">
              <a:lnSpc>
                <a:spcPts val="2440"/>
              </a:lnSpc>
              <a:spcBef>
                <a:spcPct val="0"/>
              </a:spcBef>
            </a:pPr>
          </a:p>
        </p:txBody>
      </p:sp>
      <p:sp>
        <p:nvSpPr>
          <p:cNvPr name="TextBox 40" id="40"/>
          <p:cNvSpPr txBox="true"/>
          <p:nvPr/>
        </p:nvSpPr>
        <p:spPr>
          <a:xfrm rot="0">
            <a:off x="8316212" y="4679794"/>
            <a:ext cx="1975728" cy="15117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setelah di hapus shape menjadi 466285 baris, 55 kolom.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739474" y="1612237"/>
            <a:ext cx="4595005" cy="5992978"/>
            <a:chOff x="0" y="0"/>
            <a:chExt cx="1210207" cy="1578397"/>
          </a:xfrm>
        </p:grpSpPr>
        <p:sp>
          <p:nvSpPr>
            <p:cNvPr name="Freeform 8" id="8"/>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3211520" y="2397969"/>
            <a:ext cx="157787" cy="156369"/>
            <a:chOff x="0" y="0"/>
            <a:chExt cx="320400" cy="317520"/>
          </a:xfrm>
        </p:grpSpPr>
        <p:sp>
          <p:nvSpPr>
            <p:cNvPr name="Freeform 11" id="1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2" id="12"/>
          <p:cNvGrpSpPr/>
          <p:nvPr/>
        </p:nvGrpSpPr>
        <p:grpSpPr>
          <a:xfrm rot="0">
            <a:off x="2064096" y="1612237"/>
            <a:ext cx="1047779" cy="1124013"/>
            <a:chOff x="0" y="0"/>
            <a:chExt cx="2127600" cy="2282400"/>
          </a:xfrm>
        </p:grpSpPr>
        <p:sp>
          <p:nvSpPr>
            <p:cNvPr name="Freeform 13" id="1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4" id="14"/>
          <p:cNvGrpSpPr/>
          <p:nvPr/>
        </p:nvGrpSpPr>
        <p:grpSpPr>
          <a:xfrm rot="0">
            <a:off x="6844166" y="1612237"/>
            <a:ext cx="4595005" cy="5992978"/>
            <a:chOff x="0" y="0"/>
            <a:chExt cx="1210207" cy="1578397"/>
          </a:xfrm>
        </p:grpSpPr>
        <p:sp>
          <p:nvSpPr>
            <p:cNvPr name="Freeform 15" id="15"/>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6" id="16"/>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8490279" y="2319785"/>
            <a:ext cx="157787" cy="156369"/>
            <a:chOff x="0" y="0"/>
            <a:chExt cx="320400" cy="317520"/>
          </a:xfrm>
        </p:grpSpPr>
        <p:sp>
          <p:nvSpPr>
            <p:cNvPr name="Freeform 18" id="18"/>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9" id="19"/>
          <p:cNvGrpSpPr/>
          <p:nvPr/>
        </p:nvGrpSpPr>
        <p:grpSpPr>
          <a:xfrm rot="0">
            <a:off x="7268433" y="1612237"/>
            <a:ext cx="1047779" cy="1124013"/>
            <a:chOff x="0" y="0"/>
            <a:chExt cx="2127600" cy="2282400"/>
          </a:xfrm>
        </p:grpSpPr>
        <p:sp>
          <p:nvSpPr>
            <p:cNvPr name="Freeform 20" id="20"/>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1" id="21"/>
          <p:cNvGrpSpPr/>
          <p:nvPr/>
        </p:nvGrpSpPr>
        <p:grpSpPr>
          <a:xfrm rot="0">
            <a:off x="11953521" y="1612237"/>
            <a:ext cx="4595005" cy="5992978"/>
            <a:chOff x="0" y="0"/>
            <a:chExt cx="1210207" cy="1578397"/>
          </a:xfrm>
        </p:grpSpPr>
        <p:sp>
          <p:nvSpPr>
            <p:cNvPr name="Freeform 22" id="22"/>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3" id="23"/>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13425567" y="2319785"/>
            <a:ext cx="157787" cy="156369"/>
            <a:chOff x="0" y="0"/>
            <a:chExt cx="320400" cy="317520"/>
          </a:xfrm>
        </p:grpSpPr>
        <p:sp>
          <p:nvSpPr>
            <p:cNvPr name="Freeform 25" id="25"/>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6" id="26"/>
          <p:cNvGrpSpPr/>
          <p:nvPr/>
        </p:nvGrpSpPr>
        <p:grpSpPr>
          <a:xfrm rot="0">
            <a:off x="12199250" y="1612237"/>
            <a:ext cx="1047779" cy="1124013"/>
            <a:chOff x="0" y="0"/>
            <a:chExt cx="2127600" cy="2282400"/>
          </a:xfrm>
        </p:grpSpPr>
        <p:sp>
          <p:nvSpPr>
            <p:cNvPr name="Freeform 27" id="27"/>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28" id="28"/>
          <p:cNvSpPr/>
          <p:nvPr/>
        </p:nvSpPr>
        <p:spPr>
          <a:xfrm flipH="false" flipV="false" rot="0">
            <a:off x="7432543" y="5482991"/>
            <a:ext cx="1215523" cy="1238931"/>
          </a:xfrm>
          <a:custGeom>
            <a:avLst/>
            <a:gdLst/>
            <a:ahLst/>
            <a:cxnLst/>
            <a:rect r="r" b="b" t="t" l="l"/>
            <a:pathLst>
              <a:path h="1238931" w="1215523">
                <a:moveTo>
                  <a:pt x="0" y="0"/>
                </a:moveTo>
                <a:lnTo>
                  <a:pt x="1215523" y="0"/>
                </a:lnTo>
                <a:lnTo>
                  <a:pt x="1215523" y="1238930"/>
                </a:lnTo>
                <a:lnTo>
                  <a:pt x="0" y="1238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4725763" y="294745"/>
            <a:ext cx="10274423"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DATA </a:t>
            </a:r>
            <a:r>
              <a:rPr lang="en-US" sz="5283" spc="184">
                <a:solidFill>
                  <a:srgbClr val="3589A1"/>
                </a:solidFill>
                <a:latin typeface="Archivo Black"/>
                <a:ea typeface="Archivo Black"/>
                <a:cs typeface="Archivo Black"/>
                <a:sym typeface="Archivo Black"/>
              </a:rPr>
              <a:t>PREPROCESSING</a:t>
            </a:r>
          </a:p>
        </p:txBody>
      </p:sp>
      <p:sp>
        <p:nvSpPr>
          <p:cNvPr name="TextBox 30" id="30"/>
          <p:cNvSpPr txBox="true"/>
          <p:nvPr/>
        </p:nvSpPr>
        <p:spPr>
          <a:xfrm rot="0">
            <a:off x="3211520"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4</a:t>
            </a:r>
          </a:p>
        </p:txBody>
      </p:sp>
      <p:sp>
        <p:nvSpPr>
          <p:cNvPr name="TextBox 31" id="31"/>
          <p:cNvSpPr txBox="true"/>
          <p:nvPr/>
        </p:nvSpPr>
        <p:spPr>
          <a:xfrm rot="0">
            <a:off x="1819229" y="3401761"/>
            <a:ext cx="4390720" cy="27309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pada outlier_cols</a:t>
            </a:r>
          </a:p>
          <a:p>
            <a:pPr algn="ctr">
              <a:lnSpc>
                <a:spcPts val="2463"/>
              </a:lnSpc>
            </a:pPr>
            <a:r>
              <a:rPr lang="en-US" b="true" sz="1785" spc="174">
                <a:solidFill>
                  <a:srgbClr val="000000"/>
                </a:solidFill>
                <a:latin typeface="Montserrat Bold"/>
                <a:ea typeface="Montserrat Bold"/>
                <a:cs typeface="Montserrat Bold"/>
                <a:sym typeface="Montserrat Bold"/>
              </a:rPr>
              <a:t> </a:t>
            </a:r>
          </a:p>
          <a:p>
            <a:pPr algn="ctr">
              <a:lnSpc>
                <a:spcPts val="2463"/>
              </a:lnSpc>
            </a:pPr>
            <a:r>
              <a:rPr lang="en-US" b="true" sz="1785" spc="174">
                <a:solidFill>
                  <a:srgbClr val="000000"/>
                </a:solidFill>
                <a:latin typeface="Montserrat Bold"/>
                <a:ea typeface="Montserrat Bold"/>
                <a:cs typeface="Montserrat Bold"/>
                <a:sym typeface="Montserrat Bold"/>
              </a:rPr>
              <a:t>"annual_inc" </a:t>
            </a:r>
          </a:p>
          <a:p>
            <a:pPr algn="ctr">
              <a:lnSpc>
                <a:spcPts val="2463"/>
              </a:lnSpc>
            </a:pPr>
            <a:r>
              <a:rPr lang="en-US" b="true" sz="1785" spc="174">
                <a:solidFill>
                  <a:srgbClr val="000000"/>
                </a:solidFill>
                <a:latin typeface="Montserrat Bold"/>
                <a:ea typeface="Montserrat Bold"/>
                <a:cs typeface="Montserrat Bold"/>
                <a:sym typeface="Montserrat Bold"/>
              </a:rPr>
              <a:t>"dti"</a:t>
            </a:r>
          </a:p>
          <a:p>
            <a:pPr algn="ctr">
              <a:lnSpc>
                <a:spcPts val="2463"/>
              </a:lnSpc>
            </a:pPr>
            <a:r>
              <a:rPr lang="en-US" b="true" sz="1785" spc="174">
                <a:solidFill>
                  <a:srgbClr val="000000"/>
                </a:solidFill>
                <a:latin typeface="Montserrat Bold"/>
                <a:ea typeface="Montserrat Bold"/>
                <a:cs typeface="Montserrat Bold"/>
                <a:sym typeface="Montserrat Bold"/>
              </a:rPr>
              <a:t> "revol_bal"</a:t>
            </a:r>
          </a:p>
          <a:p>
            <a:pPr algn="ctr">
              <a:lnSpc>
                <a:spcPts val="2463"/>
              </a:lnSpc>
            </a:pPr>
            <a:r>
              <a:rPr lang="en-US" b="true" sz="1785" spc="174">
                <a:solidFill>
                  <a:srgbClr val="000000"/>
                </a:solidFill>
                <a:latin typeface="Montserrat Bold"/>
                <a:ea typeface="Montserrat Bold"/>
                <a:cs typeface="Montserrat Bold"/>
                <a:sym typeface="Montserrat Bold"/>
              </a:rPr>
              <a:t>"loan_amnt"</a:t>
            </a:r>
          </a:p>
          <a:p>
            <a:pPr algn="ctr">
              <a:lnSpc>
                <a:spcPts val="2463"/>
              </a:lnSpc>
            </a:pPr>
            <a:r>
              <a:rPr lang="en-US" b="true" sz="1785" spc="174">
                <a:solidFill>
                  <a:srgbClr val="000000"/>
                </a:solidFill>
                <a:latin typeface="Montserrat Bold"/>
                <a:ea typeface="Montserrat Bold"/>
                <a:cs typeface="Montserrat Bold"/>
                <a:sym typeface="Montserrat Bold"/>
              </a:rPr>
              <a:t>"installment"</a:t>
            </a:r>
          </a:p>
          <a:p>
            <a:pPr algn="ctr">
              <a:lnSpc>
                <a:spcPts val="2463"/>
              </a:lnSpc>
            </a:pPr>
            <a:r>
              <a:rPr lang="en-US" b="true" sz="1785" spc="174">
                <a:solidFill>
                  <a:srgbClr val="000000"/>
                </a:solidFill>
                <a:latin typeface="Montserrat Bold"/>
                <a:ea typeface="Montserrat Bold"/>
                <a:cs typeface="Montserrat Bold"/>
                <a:sym typeface="Montserrat Bold"/>
              </a:rPr>
              <a:t>"int_rate"</a:t>
            </a:r>
          </a:p>
          <a:p>
            <a:pPr algn="ctr">
              <a:lnSpc>
                <a:spcPts val="2463"/>
              </a:lnSpc>
            </a:pPr>
          </a:p>
        </p:txBody>
      </p:sp>
      <p:sp>
        <p:nvSpPr>
          <p:cNvPr name="TextBox 32" id="32"/>
          <p:cNvSpPr txBox="true"/>
          <p:nvPr/>
        </p:nvSpPr>
        <p:spPr>
          <a:xfrm rot="0">
            <a:off x="3464558" y="2369394"/>
            <a:ext cx="2745392" cy="597746"/>
          </a:xfrm>
          <a:prstGeom prst="rect">
            <a:avLst/>
          </a:prstGeom>
        </p:spPr>
        <p:txBody>
          <a:bodyPr anchor="t" rtlCol="false" tIns="0" lIns="0" bIns="0" rIns="0">
            <a:spAutoFit/>
          </a:bodyPr>
          <a:lstStyle/>
          <a:p>
            <a:pPr algn="l">
              <a:lnSpc>
                <a:spcPts val="2440"/>
              </a:lnSpc>
            </a:pPr>
            <a:r>
              <a:rPr lang="en-US" sz="1768" spc="173">
                <a:solidFill>
                  <a:srgbClr val="000000"/>
                </a:solidFill>
                <a:latin typeface="Montserrat"/>
                <a:ea typeface="Montserrat"/>
                <a:cs typeface="Montserrat"/>
                <a:sym typeface="Montserrat"/>
              </a:rPr>
              <a:t>Tangani Outlier</a:t>
            </a:r>
          </a:p>
          <a:p>
            <a:pPr algn="l">
              <a:lnSpc>
                <a:spcPts val="2440"/>
              </a:lnSpc>
              <a:spcBef>
                <a:spcPct val="0"/>
              </a:spcBef>
            </a:pPr>
          </a:p>
        </p:txBody>
      </p:sp>
      <p:sp>
        <p:nvSpPr>
          <p:cNvPr name="TextBox 33" id="33"/>
          <p:cNvSpPr txBox="true"/>
          <p:nvPr/>
        </p:nvSpPr>
        <p:spPr>
          <a:xfrm rot="0">
            <a:off x="8490279"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5</a:t>
            </a:r>
          </a:p>
        </p:txBody>
      </p:sp>
      <p:sp>
        <p:nvSpPr>
          <p:cNvPr name="TextBox 34" id="34"/>
          <p:cNvSpPr txBox="true"/>
          <p:nvPr/>
        </p:nvSpPr>
        <p:spPr>
          <a:xfrm rot="0">
            <a:off x="7887247" y="4594472"/>
            <a:ext cx="1975728" cy="208745"/>
          </a:xfrm>
          <a:prstGeom prst="rect">
            <a:avLst/>
          </a:prstGeom>
        </p:spPr>
        <p:txBody>
          <a:bodyPr anchor="t" rtlCol="false" tIns="0" lIns="0" bIns="0" rIns="0">
            <a:spAutoFit/>
          </a:bodyPr>
          <a:lstStyle/>
          <a:p>
            <a:pPr algn="l">
              <a:lnSpc>
                <a:spcPts val="1773"/>
              </a:lnSpc>
            </a:pPr>
          </a:p>
        </p:txBody>
      </p:sp>
      <p:sp>
        <p:nvSpPr>
          <p:cNvPr name="TextBox 35" id="35"/>
          <p:cNvSpPr txBox="true"/>
          <p:nvPr/>
        </p:nvSpPr>
        <p:spPr>
          <a:xfrm rot="0">
            <a:off x="8743316" y="2241178"/>
            <a:ext cx="2745392" cy="597746"/>
          </a:xfrm>
          <a:prstGeom prst="rect">
            <a:avLst/>
          </a:prstGeom>
        </p:spPr>
        <p:txBody>
          <a:bodyPr anchor="t" rtlCol="false" tIns="0" lIns="0" bIns="0" rIns="0">
            <a:spAutoFit/>
          </a:bodyPr>
          <a:lstStyle/>
          <a:p>
            <a:pPr algn="l">
              <a:lnSpc>
                <a:spcPts val="2440"/>
              </a:lnSpc>
            </a:pPr>
            <a:r>
              <a:rPr lang="en-US" sz="1768" spc="173">
                <a:solidFill>
                  <a:srgbClr val="000000"/>
                </a:solidFill>
                <a:latin typeface="Montserrat"/>
                <a:ea typeface="Montserrat"/>
                <a:cs typeface="Montserrat"/>
                <a:sym typeface="Montserrat"/>
              </a:rPr>
              <a:t>Tangani Skewness</a:t>
            </a:r>
          </a:p>
          <a:p>
            <a:pPr algn="l">
              <a:lnSpc>
                <a:spcPts val="2440"/>
              </a:lnSpc>
              <a:spcBef>
                <a:spcPct val="0"/>
              </a:spcBef>
            </a:pPr>
          </a:p>
        </p:txBody>
      </p:sp>
      <p:sp>
        <p:nvSpPr>
          <p:cNvPr name="TextBox 36" id="36"/>
          <p:cNvSpPr txBox="true"/>
          <p:nvPr/>
        </p:nvSpPr>
        <p:spPr>
          <a:xfrm rot="0">
            <a:off x="13425567"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6</a:t>
            </a:r>
          </a:p>
        </p:txBody>
      </p:sp>
      <p:sp>
        <p:nvSpPr>
          <p:cNvPr name="TextBox 37" id="37"/>
          <p:cNvSpPr txBox="true"/>
          <p:nvPr/>
        </p:nvSpPr>
        <p:spPr>
          <a:xfrm rot="0">
            <a:off x="13745280" y="2241178"/>
            <a:ext cx="2745392" cy="292946"/>
          </a:xfrm>
          <a:prstGeom prst="rect">
            <a:avLst/>
          </a:prstGeom>
        </p:spPr>
        <p:txBody>
          <a:bodyPr anchor="t" rtlCol="false" tIns="0" lIns="0" bIns="0" rIns="0">
            <a:spAutoFit/>
          </a:bodyPr>
          <a:lstStyle/>
          <a:p>
            <a:pPr algn="l">
              <a:lnSpc>
                <a:spcPts val="2440"/>
              </a:lnSpc>
              <a:spcBef>
                <a:spcPct val="0"/>
              </a:spcBef>
            </a:pPr>
            <a:r>
              <a:rPr lang="en-US" sz="1768" spc="173">
                <a:solidFill>
                  <a:srgbClr val="000000"/>
                </a:solidFill>
                <a:latin typeface="Montserrat"/>
                <a:ea typeface="Montserrat"/>
                <a:cs typeface="Montserrat"/>
                <a:sym typeface="Montserrat"/>
              </a:rPr>
              <a:t>Hapus Redundan</a:t>
            </a:r>
          </a:p>
        </p:txBody>
      </p:sp>
      <p:sp>
        <p:nvSpPr>
          <p:cNvPr name="TextBox 38" id="38"/>
          <p:cNvSpPr txBox="true"/>
          <p:nvPr/>
        </p:nvSpPr>
        <p:spPr>
          <a:xfrm rot="0">
            <a:off x="7268433" y="3631735"/>
            <a:ext cx="1975728" cy="15117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log1p kalau semua nilai positif</a:t>
            </a:r>
          </a:p>
          <a:p>
            <a:pPr algn="ctr">
              <a:lnSpc>
                <a:spcPts val="2463"/>
              </a:lnSpc>
            </a:pPr>
          </a:p>
          <a:p>
            <a:pPr algn="ctr">
              <a:lnSpc>
                <a:spcPts val="2463"/>
              </a:lnSpc>
            </a:pPr>
          </a:p>
        </p:txBody>
      </p:sp>
      <p:sp>
        <p:nvSpPr>
          <p:cNvPr name="TextBox 39" id="39"/>
          <p:cNvSpPr txBox="true"/>
          <p:nvPr/>
        </p:nvSpPr>
        <p:spPr>
          <a:xfrm rot="0">
            <a:off x="8875111" y="5514956"/>
            <a:ext cx="1975728" cy="1206965"/>
          </a:xfrm>
          <a:prstGeom prst="rect">
            <a:avLst/>
          </a:prstGeom>
        </p:spPr>
        <p:txBody>
          <a:bodyPr anchor="t" rtlCol="false" tIns="0" lIns="0" bIns="0" rIns="0">
            <a:spAutoFit/>
          </a:bodyPr>
          <a:lstStyle/>
          <a:p>
            <a:pPr algn="ctr">
              <a:lnSpc>
                <a:spcPts val="2463"/>
              </a:lnSpc>
              <a:spcBef>
                <a:spcPct val="0"/>
              </a:spcBef>
            </a:pPr>
            <a:r>
              <a:rPr lang="en-US" b="true" sz="1785" spc="174">
                <a:solidFill>
                  <a:srgbClr val="000000"/>
                </a:solidFill>
                <a:latin typeface="Montserrat Bold"/>
                <a:ea typeface="Montserrat Bold"/>
                <a:cs typeface="Montserrat Bold"/>
                <a:sym typeface="Montserrat Bold"/>
              </a:rPr>
              <a:t>Yeo-Johnson kalau ada nilai negatif/0</a:t>
            </a:r>
          </a:p>
        </p:txBody>
      </p:sp>
      <p:sp>
        <p:nvSpPr>
          <p:cNvPr name="Freeform 40" id="40"/>
          <p:cNvSpPr/>
          <p:nvPr/>
        </p:nvSpPr>
        <p:spPr>
          <a:xfrm flipH="false" flipV="false" rot="-10800000">
            <a:off x="9568015" y="3591268"/>
            <a:ext cx="1095995" cy="1117101"/>
          </a:xfrm>
          <a:custGeom>
            <a:avLst/>
            <a:gdLst/>
            <a:ahLst/>
            <a:cxnLst/>
            <a:rect r="r" b="b" t="t" l="l"/>
            <a:pathLst>
              <a:path h="1117101" w="1095995">
                <a:moveTo>
                  <a:pt x="0" y="0"/>
                </a:moveTo>
                <a:lnTo>
                  <a:pt x="1095995" y="0"/>
                </a:lnTo>
                <a:lnTo>
                  <a:pt x="1095995" y="1117101"/>
                </a:lnTo>
                <a:lnTo>
                  <a:pt x="0" y="11171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1" id="41"/>
          <p:cNvSpPr txBox="true"/>
          <p:nvPr/>
        </p:nvSpPr>
        <p:spPr>
          <a:xfrm rot="0">
            <a:off x="12055664" y="3434498"/>
            <a:ext cx="4390720" cy="15117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pada </a:t>
            </a:r>
          </a:p>
          <a:p>
            <a:pPr algn="ctr">
              <a:lnSpc>
                <a:spcPts val="2463"/>
              </a:lnSpc>
            </a:pPr>
            <a:r>
              <a:rPr lang="en-US" b="true" sz="1785" spc="174">
                <a:solidFill>
                  <a:srgbClr val="000000"/>
                </a:solidFill>
                <a:latin typeface="Montserrat Bold"/>
                <a:ea typeface="Montserrat Bold"/>
                <a:cs typeface="Montserrat Bold"/>
                <a:sym typeface="Montserrat Bold"/>
              </a:rPr>
              <a:t>["funded_amnt", "funded_amnt_inv"]</a:t>
            </a:r>
          </a:p>
          <a:p>
            <a:pPr algn="ctr">
              <a:lnSpc>
                <a:spcPts val="2463"/>
              </a:lnSpc>
            </a:pPr>
          </a:p>
          <a:p>
            <a:pPr algn="ctr">
              <a:lnSpc>
                <a:spcPts val="246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739474" y="1612237"/>
            <a:ext cx="4595005" cy="5992978"/>
            <a:chOff x="0" y="0"/>
            <a:chExt cx="1210207" cy="1578397"/>
          </a:xfrm>
        </p:grpSpPr>
        <p:sp>
          <p:nvSpPr>
            <p:cNvPr name="Freeform 8" id="8"/>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3211520" y="2397969"/>
            <a:ext cx="157787" cy="156369"/>
            <a:chOff x="0" y="0"/>
            <a:chExt cx="320400" cy="317520"/>
          </a:xfrm>
        </p:grpSpPr>
        <p:sp>
          <p:nvSpPr>
            <p:cNvPr name="Freeform 11" id="1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2" id="12"/>
          <p:cNvGrpSpPr/>
          <p:nvPr/>
        </p:nvGrpSpPr>
        <p:grpSpPr>
          <a:xfrm rot="0">
            <a:off x="2064096" y="1612237"/>
            <a:ext cx="1047779" cy="1124013"/>
            <a:chOff x="0" y="0"/>
            <a:chExt cx="2127600" cy="2282400"/>
          </a:xfrm>
        </p:grpSpPr>
        <p:sp>
          <p:nvSpPr>
            <p:cNvPr name="Freeform 13" id="1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4" id="14"/>
          <p:cNvGrpSpPr/>
          <p:nvPr/>
        </p:nvGrpSpPr>
        <p:grpSpPr>
          <a:xfrm rot="0">
            <a:off x="6844166" y="1612237"/>
            <a:ext cx="4595005" cy="5992978"/>
            <a:chOff x="0" y="0"/>
            <a:chExt cx="1210207" cy="1578397"/>
          </a:xfrm>
        </p:grpSpPr>
        <p:sp>
          <p:nvSpPr>
            <p:cNvPr name="Freeform 15" id="15"/>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6" id="16"/>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8490279" y="2319785"/>
            <a:ext cx="157787" cy="156369"/>
            <a:chOff x="0" y="0"/>
            <a:chExt cx="320400" cy="317520"/>
          </a:xfrm>
        </p:grpSpPr>
        <p:sp>
          <p:nvSpPr>
            <p:cNvPr name="Freeform 18" id="18"/>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9" id="19"/>
          <p:cNvGrpSpPr/>
          <p:nvPr/>
        </p:nvGrpSpPr>
        <p:grpSpPr>
          <a:xfrm rot="0">
            <a:off x="7268433" y="1612237"/>
            <a:ext cx="1047779" cy="1124013"/>
            <a:chOff x="0" y="0"/>
            <a:chExt cx="2127600" cy="2282400"/>
          </a:xfrm>
        </p:grpSpPr>
        <p:sp>
          <p:nvSpPr>
            <p:cNvPr name="Freeform 20" id="20"/>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1" id="21"/>
          <p:cNvGrpSpPr/>
          <p:nvPr/>
        </p:nvGrpSpPr>
        <p:grpSpPr>
          <a:xfrm rot="0">
            <a:off x="11953521" y="1612237"/>
            <a:ext cx="4595005" cy="5992978"/>
            <a:chOff x="0" y="0"/>
            <a:chExt cx="1210207" cy="1578397"/>
          </a:xfrm>
        </p:grpSpPr>
        <p:sp>
          <p:nvSpPr>
            <p:cNvPr name="Freeform 22" id="22"/>
            <p:cNvSpPr/>
            <p:nvPr/>
          </p:nvSpPr>
          <p:spPr>
            <a:xfrm flipH="false" flipV="false" rot="0">
              <a:off x="0" y="0"/>
              <a:ext cx="1210207" cy="1578397"/>
            </a:xfrm>
            <a:custGeom>
              <a:avLst/>
              <a:gdLst/>
              <a:ahLst/>
              <a:cxnLst/>
              <a:rect r="r" b="b" t="t" l="l"/>
              <a:pathLst>
                <a:path h="1578397" w="1210207">
                  <a:moveTo>
                    <a:pt x="33697" y="0"/>
                  </a:moveTo>
                  <a:lnTo>
                    <a:pt x="1176510" y="0"/>
                  </a:lnTo>
                  <a:cubicBezTo>
                    <a:pt x="1195120" y="0"/>
                    <a:pt x="1210207" y="15087"/>
                    <a:pt x="1210207" y="33697"/>
                  </a:cubicBezTo>
                  <a:lnTo>
                    <a:pt x="1210207" y="1544700"/>
                  </a:lnTo>
                  <a:cubicBezTo>
                    <a:pt x="1210207" y="1553637"/>
                    <a:pt x="1206657" y="1562208"/>
                    <a:pt x="1200337" y="1568528"/>
                  </a:cubicBezTo>
                  <a:cubicBezTo>
                    <a:pt x="1194018" y="1574847"/>
                    <a:pt x="1185447" y="1578397"/>
                    <a:pt x="1176510" y="1578397"/>
                  </a:cubicBezTo>
                  <a:lnTo>
                    <a:pt x="33697" y="1578397"/>
                  </a:lnTo>
                  <a:cubicBezTo>
                    <a:pt x="24760" y="1578397"/>
                    <a:pt x="16189" y="1574847"/>
                    <a:pt x="9870" y="1568528"/>
                  </a:cubicBezTo>
                  <a:cubicBezTo>
                    <a:pt x="3550" y="1562208"/>
                    <a:pt x="0" y="1553637"/>
                    <a:pt x="0" y="1544700"/>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3" id="23"/>
            <p:cNvSpPr txBox="true"/>
            <p:nvPr/>
          </p:nvSpPr>
          <p:spPr>
            <a:xfrm>
              <a:off x="0" y="-19050"/>
              <a:ext cx="1210207" cy="1597447"/>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13425567" y="2319785"/>
            <a:ext cx="157787" cy="156369"/>
            <a:chOff x="0" y="0"/>
            <a:chExt cx="320400" cy="317520"/>
          </a:xfrm>
        </p:grpSpPr>
        <p:sp>
          <p:nvSpPr>
            <p:cNvPr name="Freeform 25" id="25"/>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6" id="26"/>
          <p:cNvGrpSpPr/>
          <p:nvPr/>
        </p:nvGrpSpPr>
        <p:grpSpPr>
          <a:xfrm rot="0">
            <a:off x="12199250" y="1612237"/>
            <a:ext cx="1047779" cy="1124013"/>
            <a:chOff x="0" y="0"/>
            <a:chExt cx="2127600" cy="2282400"/>
          </a:xfrm>
        </p:grpSpPr>
        <p:sp>
          <p:nvSpPr>
            <p:cNvPr name="Freeform 27" id="27"/>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28" id="28"/>
          <p:cNvSpPr/>
          <p:nvPr/>
        </p:nvSpPr>
        <p:spPr>
          <a:xfrm flipH="false" flipV="false" rot="0">
            <a:off x="7061877" y="3709474"/>
            <a:ext cx="4042914" cy="845476"/>
          </a:xfrm>
          <a:custGeom>
            <a:avLst/>
            <a:gdLst/>
            <a:ahLst/>
            <a:cxnLst/>
            <a:rect r="r" b="b" t="t" l="l"/>
            <a:pathLst>
              <a:path h="845476" w="4042914">
                <a:moveTo>
                  <a:pt x="0" y="0"/>
                </a:moveTo>
                <a:lnTo>
                  <a:pt x="4042914" y="0"/>
                </a:lnTo>
                <a:lnTo>
                  <a:pt x="4042914" y="845476"/>
                </a:lnTo>
                <a:lnTo>
                  <a:pt x="0" y="845476"/>
                </a:lnTo>
                <a:lnTo>
                  <a:pt x="0" y="0"/>
                </a:lnTo>
                <a:close/>
              </a:path>
            </a:pathLst>
          </a:custGeom>
          <a:blipFill>
            <a:blip r:embed="rId4"/>
            <a:stretch>
              <a:fillRect l="0" t="0" r="0" b="0"/>
            </a:stretch>
          </a:blipFill>
        </p:spPr>
      </p:sp>
      <p:sp>
        <p:nvSpPr>
          <p:cNvPr name="Freeform 29" id="29"/>
          <p:cNvSpPr/>
          <p:nvPr/>
        </p:nvSpPr>
        <p:spPr>
          <a:xfrm flipH="false" flipV="false" rot="0">
            <a:off x="12265169" y="5624391"/>
            <a:ext cx="3971709" cy="516552"/>
          </a:xfrm>
          <a:custGeom>
            <a:avLst/>
            <a:gdLst/>
            <a:ahLst/>
            <a:cxnLst/>
            <a:rect r="r" b="b" t="t" l="l"/>
            <a:pathLst>
              <a:path h="516552" w="3971709">
                <a:moveTo>
                  <a:pt x="0" y="0"/>
                </a:moveTo>
                <a:lnTo>
                  <a:pt x="3971709" y="0"/>
                </a:lnTo>
                <a:lnTo>
                  <a:pt x="3971709" y="516552"/>
                </a:lnTo>
                <a:lnTo>
                  <a:pt x="0" y="516552"/>
                </a:lnTo>
                <a:lnTo>
                  <a:pt x="0" y="0"/>
                </a:lnTo>
                <a:close/>
              </a:path>
            </a:pathLst>
          </a:custGeom>
          <a:blipFill>
            <a:blip r:embed="rId5"/>
            <a:stretch>
              <a:fillRect l="0" t="0" r="0" b="0"/>
            </a:stretch>
          </a:blipFill>
        </p:spPr>
      </p:sp>
      <p:sp>
        <p:nvSpPr>
          <p:cNvPr name="Freeform 30" id="30"/>
          <p:cNvSpPr/>
          <p:nvPr/>
        </p:nvSpPr>
        <p:spPr>
          <a:xfrm flipH="false" flipV="false" rot="5400000">
            <a:off x="13814153" y="4701923"/>
            <a:ext cx="669456" cy="682348"/>
          </a:xfrm>
          <a:custGeom>
            <a:avLst/>
            <a:gdLst/>
            <a:ahLst/>
            <a:cxnLst/>
            <a:rect r="r" b="b" t="t" l="l"/>
            <a:pathLst>
              <a:path h="682348" w="669456">
                <a:moveTo>
                  <a:pt x="0" y="0"/>
                </a:moveTo>
                <a:lnTo>
                  <a:pt x="669456" y="0"/>
                </a:lnTo>
                <a:lnTo>
                  <a:pt x="669456" y="682348"/>
                </a:lnTo>
                <a:lnTo>
                  <a:pt x="0" y="682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1" id="31"/>
          <p:cNvSpPr txBox="true"/>
          <p:nvPr/>
        </p:nvSpPr>
        <p:spPr>
          <a:xfrm rot="0">
            <a:off x="4725763" y="294745"/>
            <a:ext cx="10274423"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DATA </a:t>
            </a:r>
            <a:r>
              <a:rPr lang="en-US" sz="5283" spc="184">
                <a:solidFill>
                  <a:srgbClr val="3589A1"/>
                </a:solidFill>
                <a:latin typeface="Archivo Black"/>
                <a:ea typeface="Archivo Black"/>
                <a:cs typeface="Archivo Black"/>
                <a:sym typeface="Archivo Black"/>
              </a:rPr>
              <a:t>PREPROCESSING</a:t>
            </a:r>
          </a:p>
        </p:txBody>
      </p:sp>
      <p:sp>
        <p:nvSpPr>
          <p:cNvPr name="TextBox 32" id="32"/>
          <p:cNvSpPr txBox="true"/>
          <p:nvPr/>
        </p:nvSpPr>
        <p:spPr>
          <a:xfrm rot="0">
            <a:off x="3211520"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7</a:t>
            </a:r>
          </a:p>
        </p:txBody>
      </p:sp>
      <p:sp>
        <p:nvSpPr>
          <p:cNvPr name="TextBox 33" id="33"/>
          <p:cNvSpPr txBox="true"/>
          <p:nvPr/>
        </p:nvSpPr>
        <p:spPr>
          <a:xfrm rot="0">
            <a:off x="1819229" y="4189988"/>
            <a:ext cx="4390720" cy="21213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nilai 1 = berisiko/gagal bayar</a:t>
            </a:r>
          </a:p>
          <a:p>
            <a:pPr algn="ctr">
              <a:lnSpc>
                <a:spcPts val="2463"/>
              </a:lnSpc>
            </a:pPr>
            <a:r>
              <a:rPr lang="en-US" b="true" sz="1785" spc="174">
                <a:solidFill>
                  <a:srgbClr val="000000"/>
                </a:solidFill>
                <a:latin typeface="Montserrat Bold"/>
                <a:ea typeface="Montserrat Bold"/>
                <a:cs typeface="Montserrat Bold"/>
                <a:sym typeface="Montserrat Bold"/>
              </a:rPr>
              <a:t>"Charged Off" </a:t>
            </a:r>
          </a:p>
          <a:p>
            <a:pPr algn="ctr">
              <a:lnSpc>
                <a:spcPts val="2463"/>
              </a:lnSpc>
            </a:pPr>
            <a:r>
              <a:rPr lang="en-US" b="true" sz="1785" spc="174">
                <a:solidFill>
                  <a:srgbClr val="000000"/>
                </a:solidFill>
                <a:latin typeface="Montserrat Bold"/>
                <a:ea typeface="Montserrat Bold"/>
                <a:cs typeface="Montserrat Bold"/>
                <a:sym typeface="Montserrat Bold"/>
              </a:rPr>
              <a:t>"Default"</a:t>
            </a:r>
          </a:p>
          <a:p>
            <a:pPr algn="ctr">
              <a:lnSpc>
                <a:spcPts val="2463"/>
              </a:lnSpc>
            </a:pPr>
            <a:r>
              <a:rPr lang="en-US" b="true" sz="1785" spc="174">
                <a:solidFill>
                  <a:srgbClr val="000000"/>
                </a:solidFill>
                <a:latin typeface="Montserrat Bold"/>
                <a:ea typeface="Montserrat Bold"/>
                <a:cs typeface="Montserrat Bold"/>
                <a:sym typeface="Montserrat Bold"/>
              </a:rPr>
              <a:t>“Late (31-120 days)” </a:t>
            </a:r>
          </a:p>
          <a:p>
            <a:pPr algn="ctr">
              <a:lnSpc>
                <a:spcPts val="2463"/>
              </a:lnSpc>
            </a:pPr>
            <a:r>
              <a:rPr lang="en-US" b="true" sz="1785" spc="174">
                <a:solidFill>
                  <a:srgbClr val="000000"/>
                </a:solidFill>
                <a:latin typeface="Montserrat Bold"/>
                <a:ea typeface="Montserrat Bold"/>
                <a:cs typeface="Montserrat Bold"/>
                <a:sym typeface="Montserrat Bold"/>
              </a:rPr>
              <a:t>“Late (16-30 days)”</a:t>
            </a:r>
          </a:p>
          <a:p>
            <a:pPr algn="ctr">
              <a:lnSpc>
                <a:spcPts val="2463"/>
              </a:lnSpc>
            </a:pPr>
            <a:r>
              <a:rPr lang="en-US" b="true" sz="1785" spc="174">
                <a:solidFill>
                  <a:srgbClr val="000000"/>
                </a:solidFill>
                <a:latin typeface="Montserrat Bold"/>
                <a:ea typeface="Montserrat Bold"/>
                <a:cs typeface="Montserrat Bold"/>
                <a:sym typeface="Montserrat Bold"/>
              </a:rPr>
              <a:t>“In Grace Period”</a:t>
            </a:r>
          </a:p>
          <a:p>
            <a:pPr algn="ctr">
              <a:lnSpc>
                <a:spcPts val="2463"/>
              </a:lnSpc>
            </a:pPr>
          </a:p>
        </p:txBody>
      </p:sp>
      <p:sp>
        <p:nvSpPr>
          <p:cNvPr name="TextBox 34" id="34"/>
          <p:cNvSpPr txBox="true"/>
          <p:nvPr/>
        </p:nvSpPr>
        <p:spPr>
          <a:xfrm rot="0">
            <a:off x="3464558" y="2369394"/>
            <a:ext cx="2745392" cy="597746"/>
          </a:xfrm>
          <a:prstGeom prst="rect">
            <a:avLst/>
          </a:prstGeom>
        </p:spPr>
        <p:txBody>
          <a:bodyPr anchor="t" rtlCol="false" tIns="0" lIns="0" bIns="0" rIns="0">
            <a:spAutoFit/>
          </a:bodyPr>
          <a:lstStyle/>
          <a:p>
            <a:pPr algn="l">
              <a:lnSpc>
                <a:spcPts val="2440"/>
              </a:lnSpc>
              <a:spcBef>
                <a:spcPct val="0"/>
              </a:spcBef>
            </a:pPr>
            <a:r>
              <a:rPr lang="en-US" sz="1768" spc="173">
                <a:solidFill>
                  <a:srgbClr val="000000"/>
                </a:solidFill>
                <a:latin typeface="Montserrat"/>
                <a:ea typeface="Montserrat"/>
                <a:cs typeface="Montserrat"/>
                <a:sym typeface="Montserrat"/>
              </a:rPr>
              <a:t>Menentukan Data Target</a:t>
            </a:r>
          </a:p>
        </p:txBody>
      </p:sp>
      <p:sp>
        <p:nvSpPr>
          <p:cNvPr name="TextBox 35" id="35"/>
          <p:cNvSpPr txBox="true"/>
          <p:nvPr/>
        </p:nvSpPr>
        <p:spPr>
          <a:xfrm rot="0">
            <a:off x="8490279"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8</a:t>
            </a:r>
          </a:p>
        </p:txBody>
      </p:sp>
      <p:sp>
        <p:nvSpPr>
          <p:cNvPr name="TextBox 36" id="36"/>
          <p:cNvSpPr txBox="true"/>
          <p:nvPr/>
        </p:nvSpPr>
        <p:spPr>
          <a:xfrm rot="0">
            <a:off x="7887247" y="4594472"/>
            <a:ext cx="1975728" cy="208745"/>
          </a:xfrm>
          <a:prstGeom prst="rect">
            <a:avLst/>
          </a:prstGeom>
        </p:spPr>
        <p:txBody>
          <a:bodyPr anchor="t" rtlCol="false" tIns="0" lIns="0" bIns="0" rIns="0">
            <a:spAutoFit/>
          </a:bodyPr>
          <a:lstStyle/>
          <a:p>
            <a:pPr algn="l">
              <a:lnSpc>
                <a:spcPts val="1773"/>
              </a:lnSpc>
            </a:pPr>
          </a:p>
        </p:txBody>
      </p:sp>
      <p:sp>
        <p:nvSpPr>
          <p:cNvPr name="TextBox 37" id="37"/>
          <p:cNvSpPr txBox="true"/>
          <p:nvPr/>
        </p:nvSpPr>
        <p:spPr>
          <a:xfrm rot="0">
            <a:off x="8743316" y="2241178"/>
            <a:ext cx="2745392" cy="292946"/>
          </a:xfrm>
          <a:prstGeom prst="rect">
            <a:avLst/>
          </a:prstGeom>
        </p:spPr>
        <p:txBody>
          <a:bodyPr anchor="t" rtlCol="false" tIns="0" lIns="0" bIns="0" rIns="0">
            <a:spAutoFit/>
          </a:bodyPr>
          <a:lstStyle/>
          <a:p>
            <a:pPr algn="l">
              <a:lnSpc>
                <a:spcPts val="2440"/>
              </a:lnSpc>
              <a:spcBef>
                <a:spcPct val="0"/>
              </a:spcBef>
            </a:pPr>
            <a:r>
              <a:rPr lang="en-US" sz="1768" spc="173">
                <a:solidFill>
                  <a:srgbClr val="000000"/>
                </a:solidFill>
                <a:latin typeface="Montserrat"/>
                <a:ea typeface="Montserrat"/>
                <a:cs typeface="Montserrat"/>
                <a:sym typeface="Montserrat"/>
              </a:rPr>
              <a:t>Split Data</a:t>
            </a:r>
          </a:p>
        </p:txBody>
      </p:sp>
      <p:sp>
        <p:nvSpPr>
          <p:cNvPr name="TextBox 38" id="38"/>
          <p:cNvSpPr txBox="true"/>
          <p:nvPr/>
        </p:nvSpPr>
        <p:spPr>
          <a:xfrm rot="0">
            <a:off x="13425567" y="1816071"/>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strike="noStrike" u="none">
                <a:solidFill>
                  <a:srgbClr val="000000"/>
                </a:solidFill>
                <a:latin typeface="Montserrat Bold"/>
                <a:ea typeface="Montserrat Bold"/>
                <a:cs typeface="Montserrat Bold"/>
                <a:sym typeface="Montserrat Bold"/>
              </a:rPr>
              <a:t>Project 9</a:t>
            </a:r>
          </a:p>
        </p:txBody>
      </p:sp>
      <p:sp>
        <p:nvSpPr>
          <p:cNvPr name="TextBox 39" id="39"/>
          <p:cNvSpPr txBox="true"/>
          <p:nvPr/>
        </p:nvSpPr>
        <p:spPr>
          <a:xfrm rot="0">
            <a:off x="13688130" y="2241178"/>
            <a:ext cx="2745392" cy="292946"/>
          </a:xfrm>
          <a:prstGeom prst="rect">
            <a:avLst/>
          </a:prstGeom>
        </p:spPr>
        <p:txBody>
          <a:bodyPr anchor="t" rtlCol="false" tIns="0" lIns="0" bIns="0" rIns="0">
            <a:spAutoFit/>
          </a:bodyPr>
          <a:lstStyle/>
          <a:p>
            <a:pPr algn="l">
              <a:lnSpc>
                <a:spcPts val="2440"/>
              </a:lnSpc>
              <a:spcBef>
                <a:spcPct val="0"/>
              </a:spcBef>
            </a:pPr>
            <a:r>
              <a:rPr lang="en-US" sz="1768" spc="173">
                <a:solidFill>
                  <a:srgbClr val="000000"/>
                </a:solidFill>
                <a:latin typeface="Montserrat"/>
                <a:ea typeface="Montserrat"/>
                <a:cs typeface="Montserrat"/>
                <a:sym typeface="Montserrat"/>
              </a:rPr>
              <a:t>scaling / normalisasi </a:t>
            </a:r>
          </a:p>
        </p:txBody>
      </p:sp>
      <p:sp>
        <p:nvSpPr>
          <p:cNvPr name="TextBox 40" id="40"/>
          <p:cNvSpPr txBox="true"/>
          <p:nvPr/>
        </p:nvSpPr>
        <p:spPr>
          <a:xfrm rot="0">
            <a:off x="1841616" y="3278298"/>
            <a:ext cx="4390720" cy="597365"/>
          </a:xfrm>
          <a:prstGeom prst="rect">
            <a:avLst/>
          </a:prstGeom>
        </p:spPr>
        <p:txBody>
          <a:bodyPr anchor="t" rtlCol="false" tIns="0" lIns="0" bIns="0" rIns="0">
            <a:spAutoFit/>
          </a:bodyPr>
          <a:lstStyle/>
          <a:p>
            <a:pPr algn="ctr">
              <a:lnSpc>
                <a:spcPts val="2463"/>
              </a:lnSpc>
              <a:spcBef>
                <a:spcPct val="0"/>
              </a:spcBef>
            </a:pPr>
            <a:r>
              <a:rPr lang="en-US" b="true" sz="1785" spc="174">
                <a:solidFill>
                  <a:srgbClr val="000000"/>
                </a:solidFill>
                <a:latin typeface="Montserrat Bold"/>
                <a:ea typeface="Montserrat Bold"/>
                <a:cs typeface="Montserrat Bold"/>
                <a:sym typeface="Montserrat Bold"/>
              </a:rPr>
              <a:t>Dari kolom loan_status, dibuat kolom baru bernama target.</a:t>
            </a:r>
          </a:p>
        </p:txBody>
      </p:sp>
      <p:sp>
        <p:nvSpPr>
          <p:cNvPr name="TextBox 41" id="41"/>
          <p:cNvSpPr txBox="true"/>
          <p:nvPr/>
        </p:nvSpPr>
        <p:spPr>
          <a:xfrm rot="0">
            <a:off x="1943759" y="6398349"/>
            <a:ext cx="4390720" cy="9021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nilai 0 =  tidak berisiko</a:t>
            </a:r>
          </a:p>
          <a:p>
            <a:pPr algn="ctr">
              <a:lnSpc>
                <a:spcPts val="2463"/>
              </a:lnSpc>
            </a:pPr>
            <a:r>
              <a:rPr lang="en-US" b="true" sz="1785" spc="174">
                <a:solidFill>
                  <a:srgbClr val="000000"/>
                </a:solidFill>
                <a:latin typeface="Montserrat Bold"/>
                <a:ea typeface="Montserrat Bold"/>
                <a:cs typeface="Montserrat Bold"/>
                <a:sym typeface="Montserrat Bold"/>
              </a:rPr>
              <a:t>“Fully Paid”</a:t>
            </a:r>
          </a:p>
          <a:p>
            <a:pPr algn="ctr">
              <a:lnSpc>
                <a:spcPts val="2463"/>
              </a:lnSpc>
            </a:pPr>
            <a:r>
              <a:rPr lang="en-US" b="true" sz="1785" spc="174">
                <a:solidFill>
                  <a:srgbClr val="000000"/>
                </a:solidFill>
                <a:latin typeface="Montserrat Bold"/>
                <a:ea typeface="Montserrat Bold"/>
                <a:cs typeface="Montserrat Bold"/>
                <a:sym typeface="Montserrat Bold"/>
              </a:rPr>
              <a:t>“Current”</a:t>
            </a:r>
          </a:p>
        </p:txBody>
      </p:sp>
      <p:sp>
        <p:nvSpPr>
          <p:cNvPr name="TextBox 42" id="42"/>
          <p:cNvSpPr txBox="true"/>
          <p:nvPr/>
        </p:nvSpPr>
        <p:spPr>
          <a:xfrm rot="0">
            <a:off x="11953521" y="3562693"/>
            <a:ext cx="4390720" cy="1206965"/>
          </a:xfrm>
          <a:prstGeom prst="rect">
            <a:avLst/>
          </a:prstGeom>
        </p:spPr>
        <p:txBody>
          <a:bodyPr anchor="t" rtlCol="false" tIns="0" lIns="0" bIns="0" rIns="0">
            <a:spAutoFit/>
          </a:bodyPr>
          <a:lstStyle/>
          <a:p>
            <a:pPr algn="ctr">
              <a:lnSpc>
                <a:spcPts val="2463"/>
              </a:lnSpc>
            </a:pPr>
            <a:r>
              <a:rPr lang="en-US" b="true" sz="1785" spc="174">
                <a:solidFill>
                  <a:srgbClr val="000000"/>
                </a:solidFill>
                <a:latin typeface="Montserrat Bold"/>
                <a:ea typeface="Montserrat Bold"/>
                <a:cs typeface="Montserrat Bold"/>
                <a:sym typeface="Montserrat Bold"/>
              </a:rPr>
              <a:t>OneHotEncoder StandardScaler</a:t>
            </a:r>
          </a:p>
          <a:p>
            <a:pPr algn="ctr">
              <a:lnSpc>
                <a:spcPts val="2463"/>
              </a:lnSpc>
            </a:pPr>
            <a:r>
              <a:rPr lang="en-US" b="true" sz="1785" spc="174">
                <a:solidFill>
                  <a:srgbClr val="000000"/>
                </a:solidFill>
                <a:latin typeface="Montserrat Bold"/>
                <a:ea typeface="Montserrat Bold"/>
                <a:cs typeface="Montserrat Bold"/>
                <a:sym typeface="Montserrat Bold"/>
              </a:rPr>
              <a:t> ColumnTransformer</a:t>
            </a:r>
          </a:p>
          <a:p>
            <a:pPr algn="ctr">
              <a:lnSpc>
                <a:spcPts val="246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7" id="7"/>
          <p:cNvSpPr/>
          <p:nvPr/>
        </p:nvSpPr>
        <p:spPr>
          <a:xfrm flipH="false" flipV="false" rot="0">
            <a:off x="6749249" y="2689489"/>
            <a:ext cx="9966833" cy="4881251"/>
          </a:xfrm>
          <a:custGeom>
            <a:avLst/>
            <a:gdLst/>
            <a:ahLst/>
            <a:cxnLst/>
            <a:rect r="r" b="b" t="t" l="l"/>
            <a:pathLst>
              <a:path h="4881251" w="9966833">
                <a:moveTo>
                  <a:pt x="0" y="0"/>
                </a:moveTo>
                <a:lnTo>
                  <a:pt x="9966833" y="0"/>
                </a:lnTo>
                <a:lnTo>
                  <a:pt x="9966833" y="4881250"/>
                </a:lnTo>
                <a:lnTo>
                  <a:pt x="0" y="4881250"/>
                </a:lnTo>
                <a:lnTo>
                  <a:pt x="0" y="0"/>
                </a:lnTo>
                <a:close/>
              </a:path>
            </a:pathLst>
          </a:custGeom>
          <a:blipFill>
            <a:blip r:embed="rId4"/>
            <a:stretch>
              <a:fillRect l="0" t="0" r="0" b="0"/>
            </a:stretch>
          </a:blipFill>
        </p:spPr>
      </p:sp>
      <p:sp>
        <p:nvSpPr>
          <p:cNvPr name="TextBox 8" id="8"/>
          <p:cNvSpPr txBox="true"/>
          <p:nvPr/>
        </p:nvSpPr>
        <p:spPr>
          <a:xfrm rot="0">
            <a:off x="7415484" y="1908481"/>
            <a:ext cx="4950833" cy="342858"/>
          </a:xfrm>
          <a:prstGeom prst="rect">
            <a:avLst/>
          </a:prstGeom>
        </p:spPr>
        <p:txBody>
          <a:bodyPr anchor="t" rtlCol="false" tIns="0" lIns="0" bIns="0" rIns="0">
            <a:spAutoFit/>
          </a:bodyPr>
          <a:lstStyle/>
          <a:p>
            <a:pPr algn="l">
              <a:lnSpc>
                <a:spcPts val="2877"/>
              </a:lnSpc>
            </a:pPr>
            <a:r>
              <a:rPr lang="en-US" b="true" sz="2085" spc="204">
                <a:solidFill>
                  <a:srgbClr val="000000"/>
                </a:solidFill>
                <a:latin typeface="Montserrat Bold"/>
                <a:ea typeface="Montserrat Bold"/>
                <a:cs typeface="Montserrat Bold"/>
                <a:sym typeface="Montserrat Bold"/>
              </a:rPr>
              <a:t>Converting Datetime</a:t>
            </a:r>
          </a:p>
        </p:txBody>
      </p:sp>
      <p:sp>
        <p:nvSpPr>
          <p:cNvPr name="TextBox 9" id="9"/>
          <p:cNvSpPr txBox="true"/>
          <p:nvPr/>
        </p:nvSpPr>
        <p:spPr>
          <a:xfrm rot="0">
            <a:off x="6595454" y="531879"/>
            <a:ext cx="10274423"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DATA </a:t>
            </a:r>
            <a:r>
              <a:rPr lang="en-US" sz="5283" spc="184">
                <a:solidFill>
                  <a:srgbClr val="3589A1"/>
                </a:solidFill>
                <a:latin typeface="Archivo Black"/>
                <a:ea typeface="Archivo Black"/>
                <a:cs typeface="Archivo Black"/>
                <a:sym typeface="Archivo Black"/>
              </a:rPr>
              <a:t>PREPROCESSING</a:t>
            </a:r>
          </a:p>
        </p:txBody>
      </p:sp>
      <p:grpSp>
        <p:nvGrpSpPr>
          <p:cNvPr name="Group 10" id="10"/>
          <p:cNvGrpSpPr/>
          <p:nvPr/>
        </p:nvGrpSpPr>
        <p:grpSpPr>
          <a:xfrm rot="0">
            <a:off x="6822662" y="1864303"/>
            <a:ext cx="390546" cy="387036"/>
            <a:chOff x="0" y="0"/>
            <a:chExt cx="320400" cy="317520"/>
          </a:xfrm>
        </p:grpSpPr>
        <p:sp>
          <p:nvSpPr>
            <p:cNvPr name="Freeform 11" id="1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sp>
        <p:nvSpPr>
          <p:cNvPr name="TextBox 12" id="12"/>
          <p:cNvSpPr txBox="true"/>
          <p:nvPr/>
        </p:nvSpPr>
        <p:spPr>
          <a:xfrm rot="0">
            <a:off x="7017935" y="7777282"/>
            <a:ext cx="8895928" cy="1744393"/>
          </a:xfrm>
          <a:prstGeom prst="rect">
            <a:avLst/>
          </a:prstGeom>
        </p:spPr>
        <p:txBody>
          <a:bodyPr anchor="t" rtlCol="false" tIns="0" lIns="0" bIns="0" rIns="0">
            <a:spAutoFit/>
          </a:bodyPr>
          <a:lstStyle/>
          <a:p>
            <a:pPr algn="l">
              <a:lnSpc>
                <a:spcPts val="2795"/>
              </a:lnSpc>
            </a:pPr>
          </a:p>
          <a:p>
            <a:pPr algn="l">
              <a:lnSpc>
                <a:spcPts val="2795"/>
              </a:lnSpc>
            </a:pPr>
            <a:r>
              <a:rPr lang="en-US" sz="2025" spc="198" b="true">
                <a:solidFill>
                  <a:srgbClr val="000000"/>
                </a:solidFill>
                <a:latin typeface="Montserrat Bold"/>
                <a:ea typeface="Montserrat Bold"/>
                <a:cs typeface="Montserrat Bold"/>
                <a:sym typeface="Montserrat Bold"/>
              </a:rPr>
              <a:t>E</a:t>
            </a:r>
            <a:r>
              <a:rPr lang="en-US" sz="2025" spc="198" b="true">
                <a:solidFill>
                  <a:srgbClr val="000000"/>
                </a:solidFill>
                <a:latin typeface="Montserrat Bold"/>
                <a:ea typeface="Montserrat Bold"/>
                <a:cs typeface="Montserrat Bold"/>
                <a:sym typeface="Montserrat Bold"/>
              </a:rPr>
              <a:t>kstrak bulan (1-12), missing jadi 0</a:t>
            </a:r>
          </a:p>
          <a:p>
            <a:pPr algn="l">
              <a:lnSpc>
                <a:spcPts val="2795"/>
              </a:lnSpc>
            </a:pPr>
          </a:p>
          <a:p>
            <a:pPr algn="l">
              <a:lnSpc>
                <a:spcPts val="2795"/>
              </a:lnSpc>
            </a:pPr>
            <a:r>
              <a:rPr lang="en-US" b="true" sz="2025" spc="198">
                <a:solidFill>
                  <a:srgbClr val="000000"/>
                </a:solidFill>
                <a:latin typeface="Montserrat Bold"/>
                <a:ea typeface="Montserrat Bold"/>
                <a:cs typeface="Montserrat Bold"/>
                <a:sym typeface="Montserrat Bold"/>
              </a:rPr>
              <a:t>Beberapa fitur waktu diubah dalam bentuk numerik agar modelling dapat memprediksi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80686" y="-583719"/>
            <a:ext cx="19255999" cy="11265942"/>
            <a:chOff x="0" y="0"/>
            <a:chExt cx="5071539" cy="2967162"/>
          </a:xfrm>
        </p:grpSpPr>
        <p:sp>
          <p:nvSpPr>
            <p:cNvPr name="Freeform 4" id="4"/>
            <p:cNvSpPr/>
            <p:nvPr/>
          </p:nvSpPr>
          <p:spPr>
            <a:xfrm flipH="false" flipV="false" rot="0">
              <a:off x="0" y="0"/>
              <a:ext cx="5071539" cy="2967162"/>
            </a:xfrm>
            <a:custGeom>
              <a:avLst/>
              <a:gdLst/>
              <a:ahLst/>
              <a:cxnLst/>
              <a:rect r="r" b="b" t="t" l="l"/>
              <a:pathLst>
                <a:path h="2967162" w="5071539">
                  <a:moveTo>
                    <a:pt x="10051" y="0"/>
                  </a:moveTo>
                  <a:lnTo>
                    <a:pt x="5061488" y="0"/>
                  </a:lnTo>
                  <a:cubicBezTo>
                    <a:pt x="5067039" y="0"/>
                    <a:pt x="5071539" y="4500"/>
                    <a:pt x="5071539" y="10051"/>
                  </a:cubicBezTo>
                  <a:lnTo>
                    <a:pt x="5071539" y="2957110"/>
                  </a:lnTo>
                  <a:cubicBezTo>
                    <a:pt x="5071539" y="2962662"/>
                    <a:pt x="5067039" y="2967162"/>
                    <a:pt x="5061488" y="2967162"/>
                  </a:cubicBezTo>
                  <a:lnTo>
                    <a:pt x="10051" y="2967162"/>
                  </a:lnTo>
                  <a:cubicBezTo>
                    <a:pt x="4500" y="2967162"/>
                    <a:pt x="0" y="2962662"/>
                    <a:pt x="0" y="2957110"/>
                  </a:cubicBezTo>
                  <a:lnTo>
                    <a:pt x="0" y="10051"/>
                  </a:lnTo>
                  <a:cubicBezTo>
                    <a:pt x="0" y="4500"/>
                    <a:pt x="4500" y="0"/>
                    <a:pt x="10051" y="0"/>
                  </a:cubicBezTo>
                  <a:close/>
                </a:path>
              </a:pathLst>
            </a:custGeom>
            <a:solidFill>
              <a:srgbClr val="FFFFFF">
                <a:alpha val="86667"/>
              </a:srgbClr>
            </a:solidFill>
          </p:spPr>
        </p:sp>
        <p:sp>
          <p:nvSpPr>
            <p:cNvPr name="TextBox 5" id="5"/>
            <p:cNvSpPr txBox="true"/>
            <p:nvPr/>
          </p:nvSpPr>
          <p:spPr>
            <a:xfrm>
              <a:off x="0" y="-19050"/>
              <a:ext cx="5071539" cy="298621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0" y="2943972"/>
            <a:ext cx="9858734" cy="5415019"/>
          </a:xfrm>
          <a:custGeom>
            <a:avLst/>
            <a:gdLst/>
            <a:ahLst/>
            <a:cxnLst/>
            <a:rect r="r" b="b" t="t" l="l"/>
            <a:pathLst>
              <a:path h="5415019" w="9858734">
                <a:moveTo>
                  <a:pt x="0" y="0"/>
                </a:moveTo>
                <a:lnTo>
                  <a:pt x="9858734" y="0"/>
                </a:lnTo>
                <a:lnTo>
                  <a:pt x="9858734" y="5415019"/>
                </a:lnTo>
                <a:lnTo>
                  <a:pt x="0" y="5415019"/>
                </a:lnTo>
                <a:lnTo>
                  <a:pt x="0" y="0"/>
                </a:lnTo>
                <a:close/>
              </a:path>
            </a:pathLst>
          </a:custGeom>
          <a:blipFill>
            <a:blip r:embed="rId3"/>
            <a:stretch>
              <a:fillRect l="0" t="0" r="0" b="0"/>
            </a:stretch>
          </a:blipFill>
        </p:spPr>
      </p:sp>
      <p:sp>
        <p:nvSpPr>
          <p:cNvPr name="TextBox 7" id="7"/>
          <p:cNvSpPr txBox="true"/>
          <p:nvPr/>
        </p:nvSpPr>
        <p:spPr>
          <a:xfrm rot="0">
            <a:off x="10331517" y="556758"/>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DATA </a:t>
            </a:r>
            <a:r>
              <a:rPr lang="en-US" sz="4960" spc="173">
                <a:solidFill>
                  <a:srgbClr val="3589A1"/>
                </a:solidFill>
                <a:latin typeface="Archivo Black"/>
                <a:ea typeface="Archivo Black"/>
                <a:cs typeface="Archivo Black"/>
                <a:sym typeface="Archivo Black"/>
              </a:rPr>
              <a:t>MODELLING</a:t>
            </a:r>
          </a:p>
        </p:txBody>
      </p:sp>
      <p:grpSp>
        <p:nvGrpSpPr>
          <p:cNvPr name="Group 8" id="8"/>
          <p:cNvGrpSpPr/>
          <p:nvPr/>
        </p:nvGrpSpPr>
        <p:grpSpPr>
          <a:xfrm rot="0">
            <a:off x="9858734" y="-376176"/>
            <a:ext cx="8638299" cy="10663176"/>
            <a:chOff x="0" y="0"/>
            <a:chExt cx="2275108" cy="2808409"/>
          </a:xfrm>
        </p:grpSpPr>
        <p:sp>
          <p:nvSpPr>
            <p:cNvPr name="Freeform 9" id="9"/>
            <p:cNvSpPr/>
            <p:nvPr/>
          </p:nvSpPr>
          <p:spPr>
            <a:xfrm flipH="false" flipV="false" rot="0">
              <a:off x="0" y="0"/>
              <a:ext cx="2275108" cy="2808409"/>
            </a:xfrm>
            <a:custGeom>
              <a:avLst/>
              <a:gdLst/>
              <a:ahLst/>
              <a:cxnLst/>
              <a:rect r="r" b="b" t="t" l="l"/>
              <a:pathLst>
                <a:path h="2808409" w="2275108">
                  <a:moveTo>
                    <a:pt x="22406" y="0"/>
                  </a:moveTo>
                  <a:lnTo>
                    <a:pt x="2252702" y="0"/>
                  </a:lnTo>
                  <a:cubicBezTo>
                    <a:pt x="2265076" y="0"/>
                    <a:pt x="2275108" y="10031"/>
                    <a:pt x="2275108" y="22406"/>
                  </a:cubicBezTo>
                  <a:lnTo>
                    <a:pt x="2275108" y="2786003"/>
                  </a:lnTo>
                  <a:cubicBezTo>
                    <a:pt x="2275108" y="2791945"/>
                    <a:pt x="2272747" y="2797644"/>
                    <a:pt x="2268545" y="2801846"/>
                  </a:cubicBezTo>
                  <a:cubicBezTo>
                    <a:pt x="2264343" y="2806048"/>
                    <a:pt x="2258644" y="2808409"/>
                    <a:pt x="2252702" y="2808409"/>
                  </a:cubicBezTo>
                  <a:lnTo>
                    <a:pt x="22406" y="2808409"/>
                  </a:lnTo>
                  <a:cubicBezTo>
                    <a:pt x="16463" y="2808409"/>
                    <a:pt x="10764" y="2806048"/>
                    <a:pt x="6563" y="2801846"/>
                  </a:cubicBezTo>
                  <a:cubicBezTo>
                    <a:pt x="2361" y="2797644"/>
                    <a:pt x="0" y="2791945"/>
                    <a:pt x="0" y="2786003"/>
                  </a:cubicBezTo>
                  <a:lnTo>
                    <a:pt x="0" y="22406"/>
                  </a:lnTo>
                  <a:cubicBezTo>
                    <a:pt x="0" y="16463"/>
                    <a:pt x="2361" y="10764"/>
                    <a:pt x="6563" y="6563"/>
                  </a:cubicBezTo>
                  <a:cubicBezTo>
                    <a:pt x="10764" y="2361"/>
                    <a:pt x="16463" y="0"/>
                    <a:pt x="22406" y="0"/>
                  </a:cubicBezTo>
                  <a:close/>
                </a:path>
              </a:pathLst>
            </a:custGeom>
            <a:solidFill>
              <a:srgbClr val="393839">
                <a:alpha val="21961"/>
              </a:srgbClr>
            </a:solidFill>
          </p:spPr>
        </p:sp>
        <p:sp>
          <p:nvSpPr>
            <p:cNvPr name="TextBox 10" id="10"/>
            <p:cNvSpPr txBox="true"/>
            <p:nvPr/>
          </p:nvSpPr>
          <p:spPr>
            <a:xfrm>
              <a:off x="0" y="-19050"/>
              <a:ext cx="2275108" cy="2827459"/>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10499099" y="1992891"/>
            <a:ext cx="7357569" cy="3422128"/>
          </a:xfrm>
          <a:prstGeom prst="rect">
            <a:avLst/>
          </a:prstGeom>
        </p:spPr>
        <p:txBody>
          <a:bodyPr anchor="t" rtlCol="false" tIns="0" lIns="0" bIns="0" rIns="0">
            <a:spAutoFit/>
          </a:bodyPr>
          <a:lstStyle/>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Accuracy: 0.99</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ROC-AUC: 0.986</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Kelas 0: precision 0.99, recall 1.00</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Kelas 1: precision 0.99, recall 0.89 (sangat baik, recall cukup tinggi)</a:t>
            </a:r>
          </a:p>
          <a:p>
            <a:pPr algn="just">
              <a:lnSpc>
                <a:spcPts val="2714"/>
              </a:lnSpc>
            </a:pPr>
          </a:p>
          <a:p>
            <a:pPr algn="just">
              <a:lnSpc>
                <a:spcPts val="2714"/>
              </a:lnSpc>
            </a:pPr>
            <a:r>
              <a:rPr lang="en-US" b="true" sz="1967" spc="192">
                <a:solidFill>
                  <a:srgbClr val="040506"/>
                </a:solidFill>
                <a:latin typeface="Montserrat Bold"/>
                <a:ea typeface="Montserrat Bold"/>
                <a:cs typeface="Montserrat Bold"/>
                <a:sym typeface="Montserrat Bold"/>
              </a:rPr>
              <a:t>Kesimpulan: Model seimbang, generalisasi bagus. Cocok sebagai baseline yang stabil. Tidak overfit/underfit.</a:t>
            </a:r>
          </a:p>
          <a:p>
            <a:pPr algn="just">
              <a:lnSpc>
                <a:spcPts val="2714"/>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80686" y="-583719"/>
            <a:ext cx="19255999" cy="11265942"/>
            <a:chOff x="0" y="0"/>
            <a:chExt cx="5071539" cy="2967162"/>
          </a:xfrm>
        </p:grpSpPr>
        <p:sp>
          <p:nvSpPr>
            <p:cNvPr name="Freeform 4" id="4"/>
            <p:cNvSpPr/>
            <p:nvPr/>
          </p:nvSpPr>
          <p:spPr>
            <a:xfrm flipH="false" flipV="false" rot="0">
              <a:off x="0" y="0"/>
              <a:ext cx="5071539" cy="2967162"/>
            </a:xfrm>
            <a:custGeom>
              <a:avLst/>
              <a:gdLst/>
              <a:ahLst/>
              <a:cxnLst/>
              <a:rect r="r" b="b" t="t" l="l"/>
              <a:pathLst>
                <a:path h="2967162" w="5071539">
                  <a:moveTo>
                    <a:pt x="10051" y="0"/>
                  </a:moveTo>
                  <a:lnTo>
                    <a:pt x="5061488" y="0"/>
                  </a:lnTo>
                  <a:cubicBezTo>
                    <a:pt x="5067039" y="0"/>
                    <a:pt x="5071539" y="4500"/>
                    <a:pt x="5071539" y="10051"/>
                  </a:cubicBezTo>
                  <a:lnTo>
                    <a:pt x="5071539" y="2957110"/>
                  </a:lnTo>
                  <a:cubicBezTo>
                    <a:pt x="5071539" y="2962662"/>
                    <a:pt x="5067039" y="2967162"/>
                    <a:pt x="5061488" y="2967162"/>
                  </a:cubicBezTo>
                  <a:lnTo>
                    <a:pt x="10051" y="2967162"/>
                  </a:lnTo>
                  <a:cubicBezTo>
                    <a:pt x="4500" y="2967162"/>
                    <a:pt x="0" y="2962662"/>
                    <a:pt x="0" y="2957110"/>
                  </a:cubicBezTo>
                  <a:lnTo>
                    <a:pt x="0" y="10051"/>
                  </a:lnTo>
                  <a:cubicBezTo>
                    <a:pt x="0" y="4500"/>
                    <a:pt x="4500" y="0"/>
                    <a:pt x="10051" y="0"/>
                  </a:cubicBezTo>
                  <a:close/>
                </a:path>
              </a:pathLst>
            </a:custGeom>
            <a:solidFill>
              <a:srgbClr val="FFFFFF">
                <a:alpha val="86667"/>
              </a:srgbClr>
            </a:solidFill>
          </p:spPr>
        </p:sp>
        <p:sp>
          <p:nvSpPr>
            <p:cNvPr name="TextBox 5" id="5"/>
            <p:cNvSpPr txBox="true"/>
            <p:nvPr/>
          </p:nvSpPr>
          <p:spPr>
            <a:xfrm>
              <a:off x="0" y="-19050"/>
              <a:ext cx="5071539" cy="298621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400947" y="180066"/>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DATA </a:t>
            </a:r>
            <a:r>
              <a:rPr lang="en-US" sz="4960" spc="173">
                <a:solidFill>
                  <a:srgbClr val="3589A1"/>
                </a:solidFill>
                <a:latin typeface="Archivo Black"/>
                <a:ea typeface="Archivo Black"/>
                <a:cs typeface="Archivo Black"/>
                <a:sym typeface="Archivo Black"/>
              </a:rPr>
              <a:t>MODELLING</a:t>
            </a:r>
          </a:p>
        </p:txBody>
      </p:sp>
      <p:grpSp>
        <p:nvGrpSpPr>
          <p:cNvPr name="Group 7" id="7"/>
          <p:cNvGrpSpPr/>
          <p:nvPr/>
        </p:nvGrpSpPr>
        <p:grpSpPr>
          <a:xfrm rot="0">
            <a:off x="-550212" y="3364876"/>
            <a:ext cx="9044364" cy="2998697"/>
            <a:chOff x="0" y="0"/>
            <a:chExt cx="2382055" cy="789780"/>
          </a:xfrm>
        </p:grpSpPr>
        <p:sp>
          <p:nvSpPr>
            <p:cNvPr name="Freeform 8" id="8"/>
            <p:cNvSpPr/>
            <p:nvPr/>
          </p:nvSpPr>
          <p:spPr>
            <a:xfrm flipH="false" flipV="false" rot="0">
              <a:off x="0" y="0"/>
              <a:ext cx="2382055" cy="789780"/>
            </a:xfrm>
            <a:custGeom>
              <a:avLst/>
              <a:gdLst/>
              <a:ahLst/>
              <a:cxnLst/>
              <a:rect r="r" b="b" t="t" l="l"/>
              <a:pathLst>
                <a:path h="789780" w="2382055">
                  <a:moveTo>
                    <a:pt x="21400" y="0"/>
                  </a:moveTo>
                  <a:lnTo>
                    <a:pt x="2360655" y="0"/>
                  </a:lnTo>
                  <a:cubicBezTo>
                    <a:pt x="2372474" y="0"/>
                    <a:pt x="2382055" y="9581"/>
                    <a:pt x="2382055" y="21400"/>
                  </a:cubicBezTo>
                  <a:lnTo>
                    <a:pt x="2382055" y="768380"/>
                  </a:lnTo>
                  <a:cubicBezTo>
                    <a:pt x="2382055" y="780199"/>
                    <a:pt x="2372474" y="789780"/>
                    <a:pt x="2360655" y="789780"/>
                  </a:cubicBezTo>
                  <a:lnTo>
                    <a:pt x="21400" y="789780"/>
                  </a:lnTo>
                  <a:cubicBezTo>
                    <a:pt x="9581" y="789780"/>
                    <a:pt x="0" y="780199"/>
                    <a:pt x="0" y="768380"/>
                  </a:cubicBezTo>
                  <a:lnTo>
                    <a:pt x="0" y="21400"/>
                  </a:lnTo>
                  <a:cubicBezTo>
                    <a:pt x="0" y="9581"/>
                    <a:pt x="9581" y="0"/>
                    <a:pt x="21400" y="0"/>
                  </a:cubicBezTo>
                  <a:close/>
                </a:path>
              </a:pathLst>
            </a:custGeom>
            <a:solidFill>
              <a:srgbClr val="393839">
                <a:alpha val="21961"/>
              </a:srgbClr>
            </a:solidFill>
          </p:spPr>
        </p:sp>
        <p:sp>
          <p:nvSpPr>
            <p:cNvPr name="TextBox 9" id="9"/>
            <p:cNvSpPr txBox="true"/>
            <p:nvPr/>
          </p:nvSpPr>
          <p:spPr>
            <a:xfrm>
              <a:off x="0" y="-19050"/>
              <a:ext cx="2382055" cy="80883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0" y="5415019"/>
            <a:ext cx="18288000" cy="5004576"/>
          </a:xfrm>
          <a:custGeom>
            <a:avLst/>
            <a:gdLst/>
            <a:ahLst/>
            <a:cxnLst/>
            <a:rect r="r" b="b" t="t" l="l"/>
            <a:pathLst>
              <a:path h="5004576" w="18288000">
                <a:moveTo>
                  <a:pt x="0" y="0"/>
                </a:moveTo>
                <a:lnTo>
                  <a:pt x="18288000" y="0"/>
                </a:lnTo>
                <a:lnTo>
                  <a:pt x="18288000" y="5004576"/>
                </a:lnTo>
                <a:lnTo>
                  <a:pt x="0" y="5004576"/>
                </a:lnTo>
                <a:lnTo>
                  <a:pt x="0" y="0"/>
                </a:lnTo>
                <a:close/>
              </a:path>
            </a:pathLst>
          </a:custGeom>
          <a:blipFill>
            <a:blip r:embed="rId3"/>
            <a:stretch>
              <a:fillRect l="0" t="0" r="0" b="0"/>
            </a:stretch>
          </a:blipFill>
        </p:spPr>
      </p:sp>
      <p:sp>
        <p:nvSpPr>
          <p:cNvPr name="TextBox 11" id="11"/>
          <p:cNvSpPr txBox="true"/>
          <p:nvPr/>
        </p:nvSpPr>
        <p:spPr>
          <a:xfrm rot="0">
            <a:off x="8761813" y="1286159"/>
            <a:ext cx="9096842" cy="4128860"/>
          </a:xfrm>
          <a:prstGeom prst="rect">
            <a:avLst/>
          </a:prstGeom>
        </p:spPr>
        <p:txBody>
          <a:bodyPr anchor="t" rtlCol="false" tIns="0" lIns="0" bIns="0" rIns="0">
            <a:spAutoFit/>
          </a:bodyPr>
          <a:lstStyle/>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Best params: min_samples_split=5, min_samples_leaf=1, max_depth=5</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Accuracy: 0.95</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ROC-AUC: 0.945</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Kelas 0: precision 0.95, recall 1.00 (sangat bagus untuk kelas mayoritas)</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Kelas 1: precision 0.97, recall 0.61 → banyak miss pada prediksi positif (loan default), recall rendah artinya banyak false negative.</a:t>
            </a:r>
          </a:p>
          <a:p>
            <a:pPr algn="just">
              <a:lnSpc>
                <a:spcPts val="2340"/>
              </a:lnSpc>
            </a:pPr>
          </a:p>
          <a:p>
            <a:pPr algn="just">
              <a:lnSpc>
                <a:spcPts val="2340"/>
              </a:lnSpc>
            </a:pPr>
            <a:r>
              <a:rPr lang="en-US" b="true" sz="1696" spc="166">
                <a:solidFill>
                  <a:srgbClr val="040506"/>
                </a:solidFill>
                <a:latin typeface="Montserrat Bold"/>
                <a:ea typeface="Montserrat Bold"/>
                <a:cs typeface="Montserrat Bold"/>
                <a:sym typeface="Montserrat Bold"/>
              </a:rPr>
              <a:t>Kesimpulan: Model ini gagal menangkap pola minoritas. Walaupun accuracy tinggi, f1-score untuk kelas minoritas rendah → underfitting.</a:t>
            </a:r>
          </a:p>
          <a:p>
            <a:pPr algn="just">
              <a:lnSpc>
                <a:spcPts val="2340"/>
              </a:lnSpc>
            </a:pPr>
          </a:p>
        </p:txBody>
      </p:sp>
      <p:sp>
        <p:nvSpPr>
          <p:cNvPr name="TextBox 12" id="12"/>
          <p:cNvSpPr txBox="true"/>
          <p:nvPr/>
        </p:nvSpPr>
        <p:spPr>
          <a:xfrm rot="0">
            <a:off x="1647836" y="4077372"/>
            <a:ext cx="5086949" cy="786853"/>
          </a:xfrm>
          <a:prstGeom prst="rect">
            <a:avLst/>
          </a:prstGeom>
        </p:spPr>
        <p:txBody>
          <a:bodyPr anchor="t" rtlCol="false" tIns="0" lIns="0" bIns="0" rIns="0">
            <a:spAutoFit/>
          </a:bodyPr>
          <a:lstStyle/>
          <a:p>
            <a:pPr algn="just">
              <a:lnSpc>
                <a:spcPts val="3858"/>
              </a:lnSpc>
            </a:pPr>
            <a:r>
              <a:rPr lang="en-US" sz="2796" spc="274">
                <a:solidFill>
                  <a:srgbClr val="040506"/>
                </a:solidFill>
                <a:latin typeface="Alice Bold"/>
                <a:ea typeface="Alice Bold"/>
                <a:cs typeface="Alice Bold"/>
                <a:sym typeface="Alice Bold"/>
              </a:rPr>
              <a:t>DecisionTree Classifier</a:t>
            </a:r>
          </a:p>
          <a:p>
            <a:pPr algn="just">
              <a:lnSpc>
                <a:spcPts val="234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80686" y="-583719"/>
            <a:ext cx="19255999" cy="11265942"/>
            <a:chOff x="0" y="0"/>
            <a:chExt cx="5071539" cy="2967162"/>
          </a:xfrm>
        </p:grpSpPr>
        <p:sp>
          <p:nvSpPr>
            <p:cNvPr name="Freeform 4" id="4"/>
            <p:cNvSpPr/>
            <p:nvPr/>
          </p:nvSpPr>
          <p:spPr>
            <a:xfrm flipH="false" flipV="false" rot="0">
              <a:off x="0" y="0"/>
              <a:ext cx="5071539" cy="2967162"/>
            </a:xfrm>
            <a:custGeom>
              <a:avLst/>
              <a:gdLst/>
              <a:ahLst/>
              <a:cxnLst/>
              <a:rect r="r" b="b" t="t" l="l"/>
              <a:pathLst>
                <a:path h="2967162" w="5071539">
                  <a:moveTo>
                    <a:pt x="10051" y="0"/>
                  </a:moveTo>
                  <a:lnTo>
                    <a:pt x="5061488" y="0"/>
                  </a:lnTo>
                  <a:cubicBezTo>
                    <a:pt x="5067039" y="0"/>
                    <a:pt x="5071539" y="4500"/>
                    <a:pt x="5071539" y="10051"/>
                  </a:cubicBezTo>
                  <a:lnTo>
                    <a:pt x="5071539" y="2957110"/>
                  </a:lnTo>
                  <a:cubicBezTo>
                    <a:pt x="5071539" y="2962662"/>
                    <a:pt x="5067039" y="2967162"/>
                    <a:pt x="5061488" y="2967162"/>
                  </a:cubicBezTo>
                  <a:lnTo>
                    <a:pt x="10051" y="2967162"/>
                  </a:lnTo>
                  <a:cubicBezTo>
                    <a:pt x="4500" y="2967162"/>
                    <a:pt x="0" y="2962662"/>
                    <a:pt x="0" y="2957110"/>
                  </a:cubicBezTo>
                  <a:lnTo>
                    <a:pt x="0" y="10051"/>
                  </a:lnTo>
                  <a:cubicBezTo>
                    <a:pt x="0" y="4500"/>
                    <a:pt x="4500" y="0"/>
                    <a:pt x="10051" y="0"/>
                  </a:cubicBezTo>
                  <a:close/>
                </a:path>
              </a:pathLst>
            </a:custGeom>
            <a:solidFill>
              <a:srgbClr val="FFFFFF">
                <a:alpha val="86667"/>
              </a:srgbClr>
            </a:solidFill>
          </p:spPr>
        </p:sp>
        <p:sp>
          <p:nvSpPr>
            <p:cNvPr name="TextBox 5" id="5"/>
            <p:cNvSpPr txBox="true"/>
            <p:nvPr/>
          </p:nvSpPr>
          <p:spPr>
            <a:xfrm>
              <a:off x="0" y="-19050"/>
              <a:ext cx="5071539" cy="2986212"/>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550212" y="5572856"/>
            <a:ext cx="9044364" cy="2998697"/>
            <a:chOff x="0" y="0"/>
            <a:chExt cx="2382055" cy="789780"/>
          </a:xfrm>
        </p:grpSpPr>
        <p:sp>
          <p:nvSpPr>
            <p:cNvPr name="Freeform 7" id="7"/>
            <p:cNvSpPr/>
            <p:nvPr/>
          </p:nvSpPr>
          <p:spPr>
            <a:xfrm flipH="false" flipV="false" rot="0">
              <a:off x="0" y="0"/>
              <a:ext cx="2382055" cy="789780"/>
            </a:xfrm>
            <a:custGeom>
              <a:avLst/>
              <a:gdLst/>
              <a:ahLst/>
              <a:cxnLst/>
              <a:rect r="r" b="b" t="t" l="l"/>
              <a:pathLst>
                <a:path h="789780" w="2382055">
                  <a:moveTo>
                    <a:pt x="21400" y="0"/>
                  </a:moveTo>
                  <a:lnTo>
                    <a:pt x="2360655" y="0"/>
                  </a:lnTo>
                  <a:cubicBezTo>
                    <a:pt x="2372474" y="0"/>
                    <a:pt x="2382055" y="9581"/>
                    <a:pt x="2382055" y="21400"/>
                  </a:cubicBezTo>
                  <a:lnTo>
                    <a:pt x="2382055" y="768380"/>
                  </a:lnTo>
                  <a:cubicBezTo>
                    <a:pt x="2382055" y="780199"/>
                    <a:pt x="2372474" y="789780"/>
                    <a:pt x="2360655" y="789780"/>
                  </a:cubicBezTo>
                  <a:lnTo>
                    <a:pt x="21400" y="789780"/>
                  </a:lnTo>
                  <a:cubicBezTo>
                    <a:pt x="9581" y="789780"/>
                    <a:pt x="0" y="780199"/>
                    <a:pt x="0" y="768380"/>
                  </a:cubicBezTo>
                  <a:lnTo>
                    <a:pt x="0" y="21400"/>
                  </a:lnTo>
                  <a:cubicBezTo>
                    <a:pt x="0" y="9581"/>
                    <a:pt x="9581" y="0"/>
                    <a:pt x="21400" y="0"/>
                  </a:cubicBezTo>
                  <a:close/>
                </a:path>
              </a:pathLst>
            </a:custGeom>
            <a:solidFill>
              <a:srgbClr val="393839">
                <a:alpha val="21961"/>
              </a:srgbClr>
            </a:solidFill>
          </p:spPr>
        </p:sp>
        <p:sp>
          <p:nvSpPr>
            <p:cNvPr name="TextBox 8" id="8"/>
            <p:cNvSpPr txBox="true"/>
            <p:nvPr/>
          </p:nvSpPr>
          <p:spPr>
            <a:xfrm>
              <a:off x="0" y="-19050"/>
              <a:ext cx="2382055" cy="80883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0" y="7292340"/>
            <a:ext cx="18288000" cy="2994660"/>
          </a:xfrm>
          <a:custGeom>
            <a:avLst/>
            <a:gdLst/>
            <a:ahLst/>
            <a:cxnLst/>
            <a:rect r="r" b="b" t="t" l="l"/>
            <a:pathLst>
              <a:path h="2994660" w="18288000">
                <a:moveTo>
                  <a:pt x="0" y="0"/>
                </a:moveTo>
                <a:lnTo>
                  <a:pt x="18288000" y="0"/>
                </a:lnTo>
                <a:lnTo>
                  <a:pt x="18288000" y="2994660"/>
                </a:lnTo>
                <a:lnTo>
                  <a:pt x="0" y="2994660"/>
                </a:lnTo>
                <a:lnTo>
                  <a:pt x="0" y="0"/>
                </a:lnTo>
                <a:close/>
              </a:path>
            </a:pathLst>
          </a:custGeom>
          <a:blipFill>
            <a:blip r:embed="rId3"/>
            <a:stretch>
              <a:fillRect l="0" t="0" r="0" b="0"/>
            </a:stretch>
          </a:blipFill>
        </p:spPr>
      </p:sp>
      <p:sp>
        <p:nvSpPr>
          <p:cNvPr name="TextBox 10" id="10"/>
          <p:cNvSpPr txBox="true"/>
          <p:nvPr/>
        </p:nvSpPr>
        <p:spPr>
          <a:xfrm rot="0">
            <a:off x="426649" y="2641836"/>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DATA </a:t>
            </a:r>
            <a:r>
              <a:rPr lang="en-US" sz="4960" spc="173">
                <a:solidFill>
                  <a:srgbClr val="3589A1"/>
                </a:solidFill>
                <a:latin typeface="Archivo Black"/>
                <a:ea typeface="Archivo Black"/>
                <a:cs typeface="Archivo Black"/>
                <a:sym typeface="Archivo Black"/>
              </a:rPr>
              <a:t>MODELLING</a:t>
            </a:r>
          </a:p>
        </p:txBody>
      </p:sp>
      <p:sp>
        <p:nvSpPr>
          <p:cNvPr name="TextBox 11" id="11"/>
          <p:cNvSpPr txBox="true"/>
          <p:nvPr/>
        </p:nvSpPr>
        <p:spPr>
          <a:xfrm rot="0">
            <a:off x="8736434" y="1035060"/>
            <a:ext cx="9096842" cy="4128860"/>
          </a:xfrm>
          <a:prstGeom prst="rect">
            <a:avLst/>
          </a:prstGeom>
        </p:spPr>
        <p:txBody>
          <a:bodyPr anchor="t" rtlCol="false" tIns="0" lIns="0" bIns="0" rIns="0">
            <a:spAutoFit/>
          </a:bodyPr>
          <a:lstStyle/>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Best params: </a:t>
            </a:r>
          </a:p>
          <a:p>
            <a:pPr algn="just">
              <a:lnSpc>
                <a:spcPts val="2340"/>
              </a:lnSpc>
            </a:pPr>
            <a:r>
              <a:rPr lang="en-US" b="true" sz="1696" spc="166">
                <a:solidFill>
                  <a:srgbClr val="040506"/>
                </a:solidFill>
                <a:latin typeface="Montserrat Bold"/>
                <a:ea typeface="Montserrat Bold"/>
                <a:cs typeface="Montserrat Bold"/>
                <a:sym typeface="Montserrat Bold"/>
              </a:rPr>
              <a:t>max_depth=10, max_features='sqrt', min_samples_leaf=1, min_samples_split=10, n_estimators=171</a:t>
            </a:r>
          </a:p>
          <a:p>
            <a:pPr algn="just">
              <a:lnSpc>
                <a:spcPts val="2340"/>
              </a:lnSpc>
            </a:pP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Accuracy: 0.91</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ROC-AUC: 0.926</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Kelas 0: precision 0.97, recall 0.92</a:t>
            </a:r>
          </a:p>
          <a:p>
            <a:pPr algn="just" marL="366207" indent="-183103" lvl="1">
              <a:lnSpc>
                <a:spcPts val="2340"/>
              </a:lnSpc>
              <a:buFont typeface="Arial"/>
              <a:buChar char="•"/>
            </a:pPr>
            <a:r>
              <a:rPr lang="en-US" b="true" sz="1696" spc="166">
                <a:solidFill>
                  <a:srgbClr val="040506"/>
                </a:solidFill>
                <a:latin typeface="Montserrat Bold"/>
                <a:ea typeface="Montserrat Bold"/>
                <a:cs typeface="Montserrat Bold"/>
                <a:sym typeface="Montserrat Bold"/>
              </a:rPr>
              <a:t>Kelas 1: precision 0.57, recall 0.77 → precision sangat rendah (banyak false positive).</a:t>
            </a:r>
          </a:p>
          <a:p>
            <a:pPr algn="just">
              <a:lnSpc>
                <a:spcPts val="2340"/>
              </a:lnSpc>
            </a:pPr>
          </a:p>
          <a:p>
            <a:pPr algn="just">
              <a:lnSpc>
                <a:spcPts val="2340"/>
              </a:lnSpc>
            </a:pPr>
            <a:r>
              <a:rPr lang="en-US" b="true" sz="1696" spc="166">
                <a:solidFill>
                  <a:srgbClr val="040506"/>
                </a:solidFill>
                <a:latin typeface="Montserrat Bold"/>
                <a:ea typeface="Montserrat Bold"/>
                <a:cs typeface="Montserrat Bold"/>
                <a:sym typeface="Montserrat Bold"/>
              </a:rPr>
              <a:t>Kesimpulan: Random Forest underfitting ringan → meskipun cukup menangkap pola, tapi gagal pada kelas minoritas, terlihat dari precision rendah di kelas 1. </a:t>
            </a:r>
          </a:p>
          <a:p>
            <a:pPr algn="just">
              <a:lnSpc>
                <a:spcPts val="2340"/>
              </a:lnSpc>
            </a:pPr>
          </a:p>
        </p:txBody>
      </p:sp>
      <p:sp>
        <p:nvSpPr>
          <p:cNvPr name="TextBox 12" id="12"/>
          <p:cNvSpPr txBox="true"/>
          <p:nvPr/>
        </p:nvSpPr>
        <p:spPr>
          <a:xfrm rot="0">
            <a:off x="1428495" y="6093862"/>
            <a:ext cx="5086949" cy="786853"/>
          </a:xfrm>
          <a:prstGeom prst="rect">
            <a:avLst/>
          </a:prstGeom>
        </p:spPr>
        <p:txBody>
          <a:bodyPr anchor="t" rtlCol="false" tIns="0" lIns="0" bIns="0" rIns="0">
            <a:spAutoFit/>
          </a:bodyPr>
          <a:lstStyle/>
          <a:p>
            <a:pPr algn="just">
              <a:lnSpc>
                <a:spcPts val="3858"/>
              </a:lnSpc>
            </a:pPr>
            <a:r>
              <a:rPr lang="en-US" sz="2796" spc="274">
                <a:solidFill>
                  <a:srgbClr val="040506"/>
                </a:solidFill>
                <a:latin typeface="Alice Bold"/>
                <a:ea typeface="Alice Bold"/>
                <a:cs typeface="Alice Bold"/>
                <a:sym typeface="Alice Bold"/>
              </a:rPr>
              <a:t>RandomForest Classifier</a:t>
            </a:r>
          </a:p>
          <a:p>
            <a:pPr algn="just">
              <a:lnSpc>
                <a:spcPts val="234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pic>
        <p:nvPicPr>
          <p:cNvPr name="Picture 3" id="3"/>
          <p:cNvPicPr>
            <a:picLocks noChangeAspect="true"/>
          </p:cNvPicPr>
          <p:nvPr/>
        </p:nvPicPr>
        <p:blipFill>
          <a:blip r:embed="rId3"/>
          <a:stretch>
            <a:fillRect/>
          </a:stretch>
        </p:blipFill>
        <p:spPr>
          <a:xfrm rot="0">
            <a:off x="-1601741" y="-1993018"/>
            <a:ext cx="19220898" cy="13881760"/>
          </a:xfrm>
          <a:prstGeom prst="rect">
            <a:avLst/>
          </a:prstGeom>
        </p:spPr>
      </p:pic>
      <p:pic>
        <p:nvPicPr>
          <p:cNvPr name="Picture 4" id="4"/>
          <p:cNvPicPr>
            <a:picLocks noChangeAspect="true"/>
          </p:cNvPicPr>
          <p:nvPr/>
        </p:nvPicPr>
        <p:blipFill>
          <a:blip r:embed="rId4"/>
          <a:stretch>
            <a:fillRect/>
          </a:stretch>
        </p:blipFill>
        <p:spPr>
          <a:xfrm rot="0">
            <a:off x="4165700" y="-1602932"/>
            <a:ext cx="18682427" cy="13492864"/>
          </a:xfrm>
          <a:prstGeom prst="rect">
            <a:avLst/>
          </a:prstGeom>
        </p:spPr>
      </p:pic>
      <p:sp>
        <p:nvSpPr>
          <p:cNvPr name="Freeform 5" id="5"/>
          <p:cNvSpPr/>
          <p:nvPr/>
        </p:nvSpPr>
        <p:spPr>
          <a:xfrm flipH="false" flipV="false" rot="0">
            <a:off x="275273" y="9564203"/>
            <a:ext cx="427559" cy="427559"/>
          </a:xfrm>
          <a:custGeom>
            <a:avLst/>
            <a:gdLst/>
            <a:ahLst/>
            <a:cxnLst/>
            <a:rect r="r" b="b" t="t" l="l"/>
            <a:pathLst>
              <a:path h="427559" w="427559">
                <a:moveTo>
                  <a:pt x="0" y="0"/>
                </a:moveTo>
                <a:lnTo>
                  <a:pt x="427559" y="0"/>
                </a:lnTo>
                <a:lnTo>
                  <a:pt x="427559" y="427559"/>
                </a:lnTo>
                <a:lnTo>
                  <a:pt x="0" y="427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670326" y="9564203"/>
            <a:ext cx="477497" cy="407175"/>
          </a:xfrm>
          <a:custGeom>
            <a:avLst/>
            <a:gdLst/>
            <a:ahLst/>
            <a:cxnLst/>
            <a:rect r="r" b="b" t="t" l="l"/>
            <a:pathLst>
              <a:path h="407175" w="477497">
                <a:moveTo>
                  <a:pt x="0" y="0"/>
                </a:moveTo>
                <a:lnTo>
                  <a:pt x="477497" y="0"/>
                </a:lnTo>
                <a:lnTo>
                  <a:pt x="477497" y="407174"/>
                </a:lnTo>
                <a:lnTo>
                  <a:pt x="0" y="4071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998403" y="837638"/>
            <a:ext cx="6313761" cy="2115659"/>
          </a:xfrm>
          <a:prstGeom prst="rect">
            <a:avLst/>
          </a:prstGeom>
        </p:spPr>
        <p:txBody>
          <a:bodyPr anchor="t" rtlCol="false" tIns="0" lIns="0" bIns="0" rIns="0">
            <a:spAutoFit/>
          </a:bodyPr>
          <a:lstStyle/>
          <a:p>
            <a:pPr algn="ctr">
              <a:lnSpc>
                <a:spcPts val="8404"/>
              </a:lnSpc>
            </a:pPr>
            <a:r>
              <a:rPr lang="en-US" sz="6723" i="true">
                <a:solidFill>
                  <a:srgbClr val="000000"/>
                </a:solidFill>
                <a:latin typeface="IM Fell Italics"/>
                <a:ea typeface="IM Fell Italics"/>
                <a:cs typeface="IM Fell Italics"/>
                <a:sym typeface="IM Fell Italics"/>
              </a:rPr>
              <a:t>Tri Wulan Ananta </a:t>
            </a:r>
          </a:p>
        </p:txBody>
      </p:sp>
      <p:sp>
        <p:nvSpPr>
          <p:cNvPr name="TextBox 8" id="8"/>
          <p:cNvSpPr txBox="true"/>
          <p:nvPr/>
        </p:nvSpPr>
        <p:spPr>
          <a:xfrm rot="0">
            <a:off x="1701844" y="1947972"/>
            <a:ext cx="8041452" cy="7051514"/>
          </a:xfrm>
          <a:prstGeom prst="rect">
            <a:avLst/>
          </a:prstGeom>
        </p:spPr>
        <p:txBody>
          <a:bodyPr anchor="t" rtlCol="false" tIns="0" lIns="0" bIns="0" rIns="0">
            <a:spAutoFit/>
          </a:bodyPr>
          <a:lstStyle/>
          <a:p>
            <a:pPr algn="just">
              <a:lnSpc>
                <a:spcPts val="2823"/>
              </a:lnSpc>
            </a:pPr>
            <a:r>
              <a:rPr lang="en-US" sz="2373">
                <a:solidFill>
                  <a:srgbClr val="000000"/>
                </a:solidFill>
                <a:latin typeface="IM Fell"/>
                <a:ea typeface="IM Fell"/>
                <a:cs typeface="IM Fell"/>
                <a:sym typeface="IM Fell"/>
              </a:rPr>
              <a:t>Lulusan baru Sistem Informasi , Universitas Budi Luhur.</a:t>
            </a:r>
          </a:p>
          <a:p>
            <a:pPr algn="just">
              <a:lnSpc>
                <a:spcPts val="2823"/>
              </a:lnSpc>
            </a:pPr>
          </a:p>
          <a:p>
            <a:pPr algn="just">
              <a:lnSpc>
                <a:spcPts val="2823"/>
              </a:lnSpc>
            </a:pPr>
            <a:r>
              <a:rPr lang="en-US" sz="2373">
                <a:solidFill>
                  <a:srgbClr val="000000"/>
                </a:solidFill>
                <a:latin typeface="IM Fell"/>
                <a:ea typeface="IM Fell"/>
                <a:cs typeface="IM Fell"/>
                <a:sym typeface="IM Fell"/>
              </a:rPr>
              <a:t>Saya memiliki ketertarikan dalam bidang data, bisnis, teknologi, pembelajaran bahasa. </a:t>
            </a:r>
          </a:p>
          <a:p>
            <a:pPr algn="just">
              <a:lnSpc>
                <a:spcPts val="2823"/>
              </a:lnSpc>
            </a:pPr>
          </a:p>
          <a:p>
            <a:pPr algn="just">
              <a:lnSpc>
                <a:spcPts val="2823"/>
              </a:lnSpc>
            </a:pPr>
            <a:r>
              <a:rPr lang="en-US" sz="2373">
                <a:solidFill>
                  <a:srgbClr val="000000"/>
                </a:solidFill>
                <a:latin typeface="IM Fell"/>
                <a:ea typeface="IM Fell"/>
                <a:cs typeface="IM Fell"/>
                <a:sym typeface="IM Fell"/>
              </a:rPr>
              <a:t>Data analisis &amp; data science.</a:t>
            </a:r>
          </a:p>
          <a:p>
            <a:pPr algn="just">
              <a:lnSpc>
                <a:spcPts val="2823"/>
              </a:lnSpc>
            </a:pPr>
          </a:p>
          <a:p>
            <a:pPr algn="just">
              <a:lnSpc>
                <a:spcPts val="2823"/>
              </a:lnSpc>
            </a:pPr>
            <a:r>
              <a:rPr lang="en-US" sz="2373">
                <a:solidFill>
                  <a:srgbClr val="000000"/>
                </a:solidFill>
                <a:latin typeface="IM Fell"/>
                <a:ea typeface="IM Fell"/>
                <a:cs typeface="IM Fell"/>
                <a:sym typeface="IM Fell"/>
              </a:rPr>
              <a:t>Memiliki keterampilan dalam menggunakan </a:t>
            </a:r>
            <a:r>
              <a:rPr lang="en-US" sz="2373">
                <a:solidFill>
                  <a:srgbClr val="000000"/>
                </a:solidFill>
                <a:latin typeface="IM Fell"/>
                <a:ea typeface="IM Fell"/>
                <a:cs typeface="IM Fell"/>
                <a:sym typeface="IM Fell"/>
              </a:rPr>
              <a:t>Python (pustaka pandas, numpy, seaborn, matplotlib, sklearn) , SQL, Excel. Visualisasi data dengan tools (Power BI, Tableau). </a:t>
            </a:r>
          </a:p>
          <a:p>
            <a:pPr algn="just">
              <a:lnSpc>
                <a:spcPts val="2823"/>
              </a:lnSpc>
            </a:pPr>
          </a:p>
          <a:p>
            <a:pPr algn="just">
              <a:lnSpc>
                <a:spcPts val="2823"/>
              </a:lnSpc>
            </a:pPr>
            <a:r>
              <a:rPr lang="en-US" sz="2373">
                <a:solidFill>
                  <a:srgbClr val="000000"/>
                </a:solidFill>
                <a:latin typeface="IM Fell"/>
                <a:ea typeface="IM Fell"/>
                <a:cs typeface="IM Fell"/>
                <a:sym typeface="IM Fell"/>
              </a:rPr>
              <a:t>Jenjang karir : </a:t>
            </a:r>
          </a:p>
          <a:p>
            <a:pPr algn="just">
              <a:lnSpc>
                <a:spcPts val="2823"/>
              </a:lnSpc>
            </a:pPr>
            <a:r>
              <a:rPr lang="en-US" sz="2373">
                <a:solidFill>
                  <a:srgbClr val="000000"/>
                </a:solidFill>
                <a:latin typeface="IM Fell"/>
                <a:ea typeface="IM Fell"/>
                <a:cs typeface="IM Fell"/>
                <a:sym typeface="IM Fell"/>
              </a:rPr>
              <a:t>1. Business Development - PT Indo Sukses Pratama</a:t>
            </a:r>
          </a:p>
          <a:p>
            <a:pPr algn="just">
              <a:lnSpc>
                <a:spcPts val="2823"/>
              </a:lnSpc>
            </a:pPr>
            <a:r>
              <a:rPr lang="en-US" sz="2373">
                <a:solidFill>
                  <a:srgbClr val="000000"/>
                </a:solidFill>
                <a:latin typeface="IM Fell"/>
                <a:ea typeface="IM Fell"/>
                <a:cs typeface="IM Fell"/>
                <a:sym typeface="IM Fell"/>
              </a:rPr>
              <a:t>Fulltime 2023 - present </a:t>
            </a:r>
          </a:p>
          <a:p>
            <a:pPr algn="just">
              <a:lnSpc>
                <a:spcPts val="2823"/>
              </a:lnSpc>
            </a:pPr>
          </a:p>
          <a:p>
            <a:pPr algn="just">
              <a:lnSpc>
                <a:spcPts val="2823"/>
              </a:lnSpc>
            </a:pPr>
            <a:r>
              <a:rPr lang="en-US" sz="2373">
                <a:solidFill>
                  <a:srgbClr val="000000"/>
                </a:solidFill>
                <a:latin typeface="IM Fell"/>
                <a:ea typeface="IM Fell"/>
                <a:cs typeface="IM Fell"/>
                <a:sym typeface="IM Fell"/>
              </a:rPr>
              <a:t>Project based </a:t>
            </a:r>
          </a:p>
          <a:p>
            <a:pPr algn="just">
              <a:lnSpc>
                <a:spcPts val="2823"/>
              </a:lnSpc>
            </a:pPr>
            <a:r>
              <a:rPr lang="en-US" sz="2373">
                <a:solidFill>
                  <a:srgbClr val="000000"/>
                </a:solidFill>
                <a:latin typeface="IM Fell"/>
                <a:ea typeface="IM Fell"/>
                <a:cs typeface="IM Fell"/>
                <a:sym typeface="IM Fell"/>
              </a:rPr>
              <a:t>Website engineer site : </a:t>
            </a:r>
            <a:r>
              <a:rPr lang="en-US" sz="2373" u="sng">
                <a:solidFill>
                  <a:srgbClr val="000000"/>
                </a:solidFill>
                <a:latin typeface="IM Fell"/>
                <a:ea typeface="IM Fell"/>
                <a:cs typeface="IM Fell"/>
                <a:sym typeface="IM Fell"/>
                <a:hlinkClick r:id="rId9" tooltip="https://www.indosuksespratama.co.id"/>
              </a:rPr>
              <a:t>www.indosuksespratama.co.id</a:t>
            </a:r>
          </a:p>
          <a:p>
            <a:pPr algn="just">
              <a:lnSpc>
                <a:spcPts val="2823"/>
              </a:lnSpc>
            </a:pPr>
          </a:p>
          <a:p>
            <a:pPr algn="just">
              <a:lnSpc>
                <a:spcPts val="2823"/>
              </a:lnSpc>
            </a:pPr>
            <a:r>
              <a:rPr lang="en-US" sz="2373">
                <a:solidFill>
                  <a:srgbClr val="000000"/>
                </a:solidFill>
                <a:latin typeface="IM Fell"/>
                <a:ea typeface="IM Fell"/>
                <a:cs typeface="IM Fell"/>
                <a:sym typeface="IM Fell"/>
              </a:rPr>
              <a:t>2. AI testing - Outlier </a:t>
            </a:r>
          </a:p>
          <a:p>
            <a:pPr algn="just">
              <a:lnSpc>
                <a:spcPts val="2823"/>
              </a:lnSpc>
            </a:pPr>
            <a:r>
              <a:rPr lang="en-US" sz="2373">
                <a:solidFill>
                  <a:srgbClr val="000000"/>
                </a:solidFill>
                <a:latin typeface="IM Fell"/>
                <a:ea typeface="IM Fell"/>
                <a:cs typeface="IM Fell"/>
                <a:sym typeface="IM Fell"/>
              </a:rPr>
              <a:t>Freelance Dec 2024 - Jan 2025 </a:t>
            </a:r>
          </a:p>
        </p:txBody>
      </p:sp>
      <p:sp>
        <p:nvSpPr>
          <p:cNvPr name="TextBox 9" id="9"/>
          <p:cNvSpPr txBox="true"/>
          <p:nvPr/>
        </p:nvSpPr>
        <p:spPr>
          <a:xfrm rot="0">
            <a:off x="1045727" y="1028626"/>
            <a:ext cx="6296733" cy="354628"/>
          </a:xfrm>
          <a:prstGeom prst="rect">
            <a:avLst/>
          </a:prstGeom>
        </p:spPr>
        <p:txBody>
          <a:bodyPr anchor="t" rtlCol="false" tIns="0" lIns="0" bIns="0" rIns="0">
            <a:spAutoFit/>
          </a:bodyPr>
          <a:lstStyle/>
          <a:p>
            <a:pPr algn="ctr">
              <a:lnSpc>
                <a:spcPts val="2823"/>
              </a:lnSpc>
            </a:pPr>
          </a:p>
        </p:txBody>
      </p:sp>
      <p:sp>
        <p:nvSpPr>
          <p:cNvPr name="TextBox 10" id="10"/>
          <p:cNvSpPr txBox="true"/>
          <p:nvPr/>
        </p:nvSpPr>
        <p:spPr>
          <a:xfrm rot="0">
            <a:off x="1045727" y="662961"/>
            <a:ext cx="6296733" cy="203252"/>
          </a:xfrm>
          <a:prstGeom prst="rect">
            <a:avLst/>
          </a:prstGeom>
        </p:spPr>
        <p:txBody>
          <a:bodyPr anchor="t" rtlCol="false" tIns="0" lIns="0" bIns="0" rIns="0">
            <a:spAutoFit/>
          </a:bodyPr>
          <a:lstStyle/>
          <a:p>
            <a:pPr algn="ctr">
              <a:lnSpc>
                <a:spcPts val="1694"/>
              </a:lnSpc>
            </a:pPr>
          </a:p>
        </p:txBody>
      </p:sp>
      <p:sp>
        <p:nvSpPr>
          <p:cNvPr name="TextBox 11" id="11"/>
          <p:cNvSpPr txBox="true"/>
          <p:nvPr/>
        </p:nvSpPr>
        <p:spPr>
          <a:xfrm rot="0">
            <a:off x="888349" y="9615938"/>
            <a:ext cx="8041452" cy="355439"/>
          </a:xfrm>
          <a:prstGeom prst="rect">
            <a:avLst/>
          </a:prstGeom>
        </p:spPr>
        <p:txBody>
          <a:bodyPr anchor="t" rtlCol="false" tIns="0" lIns="0" bIns="0" rIns="0">
            <a:spAutoFit/>
          </a:bodyPr>
          <a:lstStyle/>
          <a:p>
            <a:pPr algn="just">
              <a:lnSpc>
                <a:spcPts val="2823"/>
              </a:lnSpc>
            </a:pPr>
            <a:r>
              <a:rPr lang="en-US" sz="2373">
                <a:solidFill>
                  <a:srgbClr val="000000"/>
                </a:solidFill>
                <a:latin typeface="IM Fell"/>
                <a:ea typeface="IM Fell"/>
                <a:cs typeface="IM Fell"/>
                <a:sym typeface="IM Fell"/>
              </a:rPr>
              <a:t>wulanananta08@gmail.com</a:t>
            </a:r>
          </a:p>
        </p:txBody>
      </p:sp>
      <p:sp>
        <p:nvSpPr>
          <p:cNvPr name="TextBox 12" id="12"/>
          <p:cNvSpPr txBox="true"/>
          <p:nvPr/>
        </p:nvSpPr>
        <p:spPr>
          <a:xfrm rot="0">
            <a:off x="5291438" y="9615938"/>
            <a:ext cx="8041452" cy="355439"/>
          </a:xfrm>
          <a:prstGeom prst="rect">
            <a:avLst/>
          </a:prstGeom>
        </p:spPr>
        <p:txBody>
          <a:bodyPr anchor="t" rtlCol="false" tIns="0" lIns="0" bIns="0" rIns="0">
            <a:spAutoFit/>
          </a:bodyPr>
          <a:lstStyle/>
          <a:p>
            <a:pPr algn="just">
              <a:lnSpc>
                <a:spcPts val="2823"/>
              </a:lnSpc>
            </a:pPr>
            <a:r>
              <a:rPr lang="en-US" sz="2373" u="sng">
                <a:solidFill>
                  <a:srgbClr val="000000"/>
                </a:solidFill>
                <a:latin typeface="IM Fell"/>
                <a:ea typeface="IM Fell"/>
                <a:cs typeface="IM Fell"/>
                <a:sym typeface="IM Fell"/>
                <a:hlinkClick r:id="rId10" tooltip="https://www.linkedin.com/in/tri-wulan-ananta-5b215b176/"/>
              </a:rPr>
              <a:t>Triwulan Ananta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80686" y="0"/>
            <a:ext cx="19255999" cy="11265942"/>
            <a:chOff x="0" y="0"/>
            <a:chExt cx="5071539" cy="2967162"/>
          </a:xfrm>
        </p:grpSpPr>
        <p:sp>
          <p:nvSpPr>
            <p:cNvPr name="Freeform 4" id="4"/>
            <p:cNvSpPr/>
            <p:nvPr/>
          </p:nvSpPr>
          <p:spPr>
            <a:xfrm flipH="false" flipV="false" rot="0">
              <a:off x="0" y="0"/>
              <a:ext cx="5071539" cy="2967162"/>
            </a:xfrm>
            <a:custGeom>
              <a:avLst/>
              <a:gdLst/>
              <a:ahLst/>
              <a:cxnLst/>
              <a:rect r="r" b="b" t="t" l="l"/>
              <a:pathLst>
                <a:path h="2967162" w="5071539">
                  <a:moveTo>
                    <a:pt x="10051" y="0"/>
                  </a:moveTo>
                  <a:lnTo>
                    <a:pt x="5061488" y="0"/>
                  </a:lnTo>
                  <a:cubicBezTo>
                    <a:pt x="5067039" y="0"/>
                    <a:pt x="5071539" y="4500"/>
                    <a:pt x="5071539" y="10051"/>
                  </a:cubicBezTo>
                  <a:lnTo>
                    <a:pt x="5071539" y="2957110"/>
                  </a:lnTo>
                  <a:cubicBezTo>
                    <a:pt x="5071539" y="2962662"/>
                    <a:pt x="5067039" y="2967162"/>
                    <a:pt x="5061488" y="2967162"/>
                  </a:cubicBezTo>
                  <a:lnTo>
                    <a:pt x="10051" y="2967162"/>
                  </a:lnTo>
                  <a:cubicBezTo>
                    <a:pt x="4500" y="2967162"/>
                    <a:pt x="0" y="2962662"/>
                    <a:pt x="0" y="2957110"/>
                  </a:cubicBezTo>
                  <a:lnTo>
                    <a:pt x="0" y="10051"/>
                  </a:lnTo>
                  <a:cubicBezTo>
                    <a:pt x="0" y="4500"/>
                    <a:pt x="4500" y="0"/>
                    <a:pt x="10051" y="0"/>
                  </a:cubicBezTo>
                  <a:close/>
                </a:path>
              </a:pathLst>
            </a:custGeom>
            <a:solidFill>
              <a:srgbClr val="FFFFFF">
                <a:alpha val="86667"/>
              </a:srgbClr>
            </a:solidFill>
          </p:spPr>
        </p:sp>
        <p:sp>
          <p:nvSpPr>
            <p:cNvPr name="TextBox 5" id="5"/>
            <p:cNvSpPr txBox="true"/>
            <p:nvPr/>
          </p:nvSpPr>
          <p:spPr>
            <a:xfrm>
              <a:off x="0" y="-19050"/>
              <a:ext cx="5071539" cy="298621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64879" y="2248772"/>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DATA </a:t>
            </a:r>
            <a:r>
              <a:rPr lang="en-US" sz="4960" spc="173">
                <a:solidFill>
                  <a:srgbClr val="3589A1"/>
                </a:solidFill>
                <a:latin typeface="Archivo Black"/>
                <a:ea typeface="Archivo Black"/>
                <a:cs typeface="Archivo Black"/>
                <a:sym typeface="Archivo Black"/>
              </a:rPr>
              <a:t>MODELLING</a:t>
            </a:r>
          </a:p>
        </p:txBody>
      </p:sp>
      <p:grpSp>
        <p:nvGrpSpPr>
          <p:cNvPr name="Group 7" id="7"/>
          <p:cNvGrpSpPr/>
          <p:nvPr/>
        </p:nvGrpSpPr>
        <p:grpSpPr>
          <a:xfrm rot="0">
            <a:off x="-380686" y="5678354"/>
            <a:ext cx="8638299" cy="9940234"/>
            <a:chOff x="0" y="0"/>
            <a:chExt cx="2275108" cy="2618004"/>
          </a:xfrm>
        </p:grpSpPr>
        <p:sp>
          <p:nvSpPr>
            <p:cNvPr name="Freeform 8" id="8"/>
            <p:cNvSpPr/>
            <p:nvPr/>
          </p:nvSpPr>
          <p:spPr>
            <a:xfrm flipH="false" flipV="false" rot="0">
              <a:off x="0" y="0"/>
              <a:ext cx="2275108" cy="2618004"/>
            </a:xfrm>
            <a:custGeom>
              <a:avLst/>
              <a:gdLst/>
              <a:ahLst/>
              <a:cxnLst/>
              <a:rect r="r" b="b" t="t" l="l"/>
              <a:pathLst>
                <a:path h="2618004" w="2275108">
                  <a:moveTo>
                    <a:pt x="22406" y="0"/>
                  </a:moveTo>
                  <a:lnTo>
                    <a:pt x="2252702" y="0"/>
                  </a:lnTo>
                  <a:cubicBezTo>
                    <a:pt x="2265076" y="0"/>
                    <a:pt x="2275108" y="10031"/>
                    <a:pt x="2275108" y="22406"/>
                  </a:cubicBezTo>
                  <a:lnTo>
                    <a:pt x="2275108" y="2595598"/>
                  </a:lnTo>
                  <a:cubicBezTo>
                    <a:pt x="2275108" y="2601541"/>
                    <a:pt x="2272747" y="2607240"/>
                    <a:pt x="2268545" y="2611442"/>
                  </a:cubicBezTo>
                  <a:cubicBezTo>
                    <a:pt x="2264343" y="2615644"/>
                    <a:pt x="2258644" y="2618004"/>
                    <a:pt x="2252702" y="2618004"/>
                  </a:cubicBezTo>
                  <a:lnTo>
                    <a:pt x="22406" y="2618004"/>
                  </a:lnTo>
                  <a:cubicBezTo>
                    <a:pt x="16463" y="2618004"/>
                    <a:pt x="10764" y="2615644"/>
                    <a:pt x="6563" y="2611442"/>
                  </a:cubicBezTo>
                  <a:cubicBezTo>
                    <a:pt x="2361" y="2607240"/>
                    <a:pt x="0" y="2601541"/>
                    <a:pt x="0" y="2595598"/>
                  </a:cubicBezTo>
                  <a:lnTo>
                    <a:pt x="0" y="22406"/>
                  </a:lnTo>
                  <a:cubicBezTo>
                    <a:pt x="0" y="16463"/>
                    <a:pt x="2361" y="10764"/>
                    <a:pt x="6563" y="6563"/>
                  </a:cubicBezTo>
                  <a:cubicBezTo>
                    <a:pt x="10764" y="2361"/>
                    <a:pt x="16463" y="0"/>
                    <a:pt x="22406" y="0"/>
                  </a:cubicBezTo>
                  <a:close/>
                </a:path>
              </a:pathLst>
            </a:custGeom>
            <a:solidFill>
              <a:srgbClr val="393839">
                <a:alpha val="21961"/>
              </a:srgbClr>
            </a:solidFill>
          </p:spPr>
        </p:sp>
        <p:sp>
          <p:nvSpPr>
            <p:cNvPr name="TextBox 9" id="9"/>
            <p:cNvSpPr txBox="true"/>
            <p:nvPr/>
          </p:nvSpPr>
          <p:spPr>
            <a:xfrm>
              <a:off x="0" y="-19050"/>
              <a:ext cx="2275108" cy="2637054"/>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0" y="6827520"/>
            <a:ext cx="18288000" cy="3497580"/>
          </a:xfrm>
          <a:custGeom>
            <a:avLst/>
            <a:gdLst/>
            <a:ahLst/>
            <a:cxnLst/>
            <a:rect r="r" b="b" t="t" l="l"/>
            <a:pathLst>
              <a:path h="3497580" w="18288000">
                <a:moveTo>
                  <a:pt x="0" y="0"/>
                </a:moveTo>
                <a:lnTo>
                  <a:pt x="18288000" y="0"/>
                </a:lnTo>
                <a:lnTo>
                  <a:pt x="18288000" y="3497580"/>
                </a:lnTo>
                <a:lnTo>
                  <a:pt x="0" y="3497580"/>
                </a:lnTo>
                <a:lnTo>
                  <a:pt x="0" y="0"/>
                </a:lnTo>
                <a:close/>
              </a:path>
            </a:pathLst>
          </a:custGeom>
          <a:blipFill>
            <a:blip r:embed="rId3"/>
            <a:stretch>
              <a:fillRect l="0" t="0" r="0" b="0"/>
            </a:stretch>
          </a:blipFill>
        </p:spPr>
      </p:sp>
      <p:sp>
        <p:nvSpPr>
          <p:cNvPr name="TextBox 11" id="11"/>
          <p:cNvSpPr txBox="true"/>
          <p:nvPr/>
        </p:nvSpPr>
        <p:spPr>
          <a:xfrm rot="0">
            <a:off x="10054005" y="563677"/>
            <a:ext cx="7357569" cy="5479528"/>
          </a:xfrm>
          <a:prstGeom prst="rect">
            <a:avLst/>
          </a:prstGeom>
        </p:spPr>
        <p:txBody>
          <a:bodyPr anchor="t" rtlCol="false" tIns="0" lIns="0" bIns="0" rIns="0">
            <a:spAutoFit/>
          </a:bodyPr>
          <a:lstStyle/>
          <a:p>
            <a:pPr algn="just">
              <a:lnSpc>
                <a:spcPts val="2714"/>
              </a:lnSpc>
            </a:pPr>
            <a:r>
              <a:rPr lang="en-US" b="true" sz="1967" spc="192">
                <a:solidFill>
                  <a:srgbClr val="040506"/>
                </a:solidFill>
                <a:latin typeface="Montserrat Bold"/>
                <a:ea typeface="Montserrat Bold"/>
                <a:cs typeface="Montserrat Bold"/>
                <a:sym typeface="Montserrat Bold"/>
              </a:rPr>
              <a:t>Best params: subsample=</a:t>
            </a:r>
          </a:p>
          <a:p>
            <a:pPr algn="just">
              <a:lnSpc>
                <a:spcPts val="2714"/>
              </a:lnSpc>
            </a:pPr>
            <a:r>
              <a:rPr lang="en-US" b="true" sz="1967" spc="192">
                <a:solidFill>
                  <a:srgbClr val="040506"/>
                </a:solidFill>
                <a:latin typeface="Montserrat Bold"/>
                <a:ea typeface="Montserrat Bold"/>
                <a:cs typeface="Montserrat Bold"/>
                <a:sym typeface="Montserrat Bold"/>
              </a:rPr>
              <a:t>1.0, n_estimators=200, max_depth=5, learning_rate=0.1, colsample_bytree=1.0</a:t>
            </a:r>
          </a:p>
          <a:p>
            <a:pPr algn="just">
              <a:lnSpc>
                <a:spcPts val="2714"/>
              </a:lnSpc>
            </a:pP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Accuracy: 0.99</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ROC-AUC: 0.992</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Kelas 0: precision 0.99, recall 1.00</a:t>
            </a:r>
          </a:p>
          <a:p>
            <a:pPr algn="just" marL="424737" indent="-212369" lvl="1">
              <a:lnSpc>
                <a:spcPts val="2714"/>
              </a:lnSpc>
              <a:buFont typeface="Arial"/>
              <a:buChar char="•"/>
            </a:pPr>
            <a:r>
              <a:rPr lang="en-US" b="true" sz="1967" spc="192">
                <a:solidFill>
                  <a:srgbClr val="040506"/>
                </a:solidFill>
                <a:latin typeface="Montserrat Bold"/>
                <a:ea typeface="Montserrat Bold"/>
                <a:cs typeface="Montserrat Bold"/>
                <a:sym typeface="Montserrat Bold"/>
              </a:rPr>
              <a:t>Kelas 1: precision 0.99, recall 0.89 → bagus, mirip Logistic Regression tapi sedikit lebih tinggi performanya.</a:t>
            </a:r>
          </a:p>
          <a:p>
            <a:pPr algn="just">
              <a:lnSpc>
                <a:spcPts val="2714"/>
              </a:lnSpc>
            </a:pPr>
          </a:p>
          <a:p>
            <a:pPr algn="just">
              <a:lnSpc>
                <a:spcPts val="2714"/>
              </a:lnSpc>
            </a:pPr>
            <a:r>
              <a:rPr lang="en-US" b="true" sz="1967" spc="192">
                <a:solidFill>
                  <a:srgbClr val="040506"/>
                </a:solidFill>
                <a:latin typeface="Montserrat Bold"/>
                <a:ea typeface="Montserrat Bold"/>
                <a:cs typeface="Montserrat Bold"/>
                <a:sym typeface="Montserrat Bold"/>
              </a:rPr>
              <a:t>Kesimpulan: XGBoost paling powerful di sini, memberikan keseimbangan precision &amp; recall untuk kedua kelas. Hampir tidak ada indikasi overfitting (Train-Test konsisten).</a:t>
            </a:r>
          </a:p>
          <a:p>
            <a:pPr algn="just">
              <a:lnSpc>
                <a:spcPts val="2714"/>
              </a:lnSpc>
            </a:pPr>
          </a:p>
        </p:txBody>
      </p:sp>
      <p:sp>
        <p:nvSpPr>
          <p:cNvPr name="TextBox 12" id="12"/>
          <p:cNvSpPr txBox="true"/>
          <p:nvPr/>
        </p:nvSpPr>
        <p:spPr>
          <a:xfrm rot="0">
            <a:off x="1867772" y="6040667"/>
            <a:ext cx="5086949" cy="786853"/>
          </a:xfrm>
          <a:prstGeom prst="rect">
            <a:avLst/>
          </a:prstGeom>
        </p:spPr>
        <p:txBody>
          <a:bodyPr anchor="t" rtlCol="false" tIns="0" lIns="0" bIns="0" rIns="0">
            <a:spAutoFit/>
          </a:bodyPr>
          <a:lstStyle/>
          <a:p>
            <a:pPr algn="just">
              <a:lnSpc>
                <a:spcPts val="3858"/>
              </a:lnSpc>
            </a:pPr>
            <a:r>
              <a:rPr lang="en-US" sz="2796" spc="274">
                <a:solidFill>
                  <a:srgbClr val="040506"/>
                </a:solidFill>
                <a:latin typeface="Alice Bold"/>
                <a:ea typeface="Alice Bold"/>
                <a:cs typeface="Alice Bold"/>
                <a:sym typeface="Alice Bold"/>
              </a:rPr>
              <a:t>XGB Classifier</a:t>
            </a:r>
          </a:p>
          <a:p>
            <a:pPr algn="just">
              <a:lnSpc>
                <a:spcPts val="234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6384954" y="4095086"/>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993434" y="0"/>
            <a:ext cx="8548357" cy="9616902"/>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Freeform 7" id="7"/>
          <p:cNvSpPr/>
          <p:nvPr/>
        </p:nvSpPr>
        <p:spPr>
          <a:xfrm flipH="false" flipV="false" rot="0">
            <a:off x="0" y="5799682"/>
            <a:ext cx="12559613" cy="4487318"/>
          </a:xfrm>
          <a:custGeom>
            <a:avLst/>
            <a:gdLst/>
            <a:ahLst/>
            <a:cxnLst/>
            <a:rect r="r" b="b" t="t" l="l"/>
            <a:pathLst>
              <a:path h="4487318" w="12559613">
                <a:moveTo>
                  <a:pt x="0" y="0"/>
                </a:moveTo>
                <a:lnTo>
                  <a:pt x="12559613" y="0"/>
                </a:lnTo>
                <a:lnTo>
                  <a:pt x="12559613" y="4487318"/>
                </a:lnTo>
                <a:lnTo>
                  <a:pt x="0" y="4487318"/>
                </a:lnTo>
                <a:lnTo>
                  <a:pt x="0" y="0"/>
                </a:lnTo>
                <a:close/>
              </a:path>
            </a:pathLst>
          </a:custGeom>
          <a:blipFill>
            <a:blip r:embed="rId5"/>
            <a:stretch>
              <a:fillRect l="0" t="0" r="0" b="0"/>
            </a:stretch>
          </a:blipFill>
        </p:spPr>
      </p:sp>
      <p:sp>
        <p:nvSpPr>
          <p:cNvPr name="TextBox 8" id="8"/>
          <p:cNvSpPr txBox="true"/>
          <p:nvPr/>
        </p:nvSpPr>
        <p:spPr>
          <a:xfrm rot="0">
            <a:off x="-1148263" y="668465"/>
            <a:ext cx="11910364" cy="653796"/>
          </a:xfrm>
          <a:prstGeom prst="rect">
            <a:avLst/>
          </a:prstGeom>
        </p:spPr>
        <p:txBody>
          <a:bodyPr anchor="t" rtlCol="false" tIns="0" lIns="0" bIns="0" rIns="0">
            <a:spAutoFit/>
          </a:bodyPr>
          <a:lstStyle/>
          <a:p>
            <a:pPr algn="ctr" marL="0" indent="0" lvl="0">
              <a:lnSpc>
                <a:spcPts val="5382"/>
              </a:lnSpc>
              <a:spcBef>
                <a:spcPct val="0"/>
              </a:spcBef>
            </a:pPr>
            <a:r>
              <a:rPr lang="en-US" sz="3900" spc="31">
                <a:solidFill>
                  <a:srgbClr val="000000"/>
                </a:solidFill>
                <a:latin typeface="Archivo Black"/>
                <a:ea typeface="Archivo Black"/>
                <a:cs typeface="Archivo Black"/>
                <a:sym typeface="Archivo Black"/>
              </a:rPr>
              <a:t>EVALUASI MA</a:t>
            </a:r>
            <a:r>
              <a:rPr lang="en-US" sz="3900" spc="31">
                <a:solidFill>
                  <a:srgbClr val="3589A1"/>
                </a:solidFill>
                <a:latin typeface="Archivo Black"/>
                <a:ea typeface="Archivo Black"/>
                <a:cs typeface="Archivo Black"/>
                <a:sym typeface="Archivo Black"/>
              </a:rPr>
              <a:t>CHINE LEARNING</a:t>
            </a:r>
          </a:p>
        </p:txBody>
      </p:sp>
      <p:sp>
        <p:nvSpPr>
          <p:cNvPr name="TextBox 9" id="9"/>
          <p:cNvSpPr txBox="true"/>
          <p:nvPr/>
        </p:nvSpPr>
        <p:spPr>
          <a:xfrm rot="0">
            <a:off x="548808" y="1534711"/>
            <a:ext cx="7479923" cy="4014420"/>
          </a:xfrm>
          <a:prstGeom prst="rect">
            <a:avLst/>
          </a:prstGeom>
        </p:spPr>
        <p:txBody>
          <a:bodyPr anchor="t" rtlCol="false" tIns="0" lIns="0" bIns="0" rIns="0">
            <a:spAutoFit/>
          </a:bodyPr>
          <a:lstStyle/>
          <a:p>
            <a:pPr algn="just">
              <a:lnSpc>
                <a:spcPts val="2117"/>
              </a:lnSpc>
            </a:pPr>
            <a:r>
              <a:rPr lang="en-US" b="true" sz="1534" spc="150">
                <a:solidFill>
                  <a:srgbClr val="040506"/>
                </a:solidFill>
                <a:latin typeface="Montserrat Bold"/>
                <a:ea typeface="Montserrat Bold"/>
                <a:cs typeface="Montserrat Bold"/>
                <a:sym typeface="Montserrat Bold"/>
              </a:rPr>
              <a:t>Hasil evaluasi model dengan akurasi, presisi, recall, atau ROC-AUC, di temukan :</a:t>
            </a:r>
          </a:p>
          <a:p>
            <a:pPr algn="just">
              <a:lnSpc>
                <a:spcPts val="2117"/>
              </a:lnSpc>
            </a:pPr>
          </a:p>
          <a:p>
            <a:pPr algn="just">
              <a:lnSpc>
                <a:spcPts val="2117"/>
              </a:lnSpc>
            </a:pPr>
            <a:r>
              <a:rPr lang="en-US" b="true" sz="1534" spc="150">
                <a:solidFill>
                  <a:srgbClr val="040506"/>
                </a:solidFill>
                <a:latin typeface="Montserrat Bold"/>
                <a:ea typeface="Montserrat Bold"/>
                <a:cs typeface="Montserrat Bold"/>
                <a:sym typeface="Montserrat Bold"/>
              </a:rPr>
              <a:t>Best Model</a:t>
            </a:r>
          </a:p>
          <a:p>
            <a:pPr algn="just">
              <a:lnSpc>
                <a:spcPts val="2117"/>
              </a:lnSpc>
            </a:pPr>
            <a:r>
              <a:rPr lang="en-US" b="true" sz="1534" spc="150">
                <a:solidFill>
                  <a:srgbClr val="040506"/>
                </a:solidFill>
                <a:latin typeface="Montserrat Bold"/>
                <a:ea typeface="Montserrat Bold"/>
                <a:cs typeface="Montserrat Bold"/>
                <a:sym typeface="Montserrat Bold"/>
              </a:rPr>
              <a:t>🔹 XGBoost (paling stabil, performa tinggi, generalisasi bagus).</a:t>
            </a:r>
          </a:p>
          <a:p>
            <a:pPr algn="just">
              <a:lnSpc>
                <a:spcPts val="2117"/>
              </a:lnSpc>
            </a:pPr>
            <a:r>
              <a:rPr lang="en-US" b="true" sz="1534" spc="150">
                <a:solidFill>
                  <a:srgbClr val="040506"/>
                </a:solidFill>
                <a:latin typeface="Montserrat Bold"/>
                <a:ea typeface="Montserrat Bold"/>
                <a:cs typeface="Montserrat Bold"/>
                <a:sym typeface="Montserrat Bold"/>
              </a:rPr>
              <a:t>🔹 Alternatif: Logistic Regression (ringan, hasil mendekati XGBoost).</a:t>
            </a:r>
          </a:p>
          <a:p>
            <a:pPr algn="just">
              <a:lnSpc>
                <a:spcPts val="2117"/>
              </a:lnSpc>
            </a:pPr>
          </a:p>
          <a:p>
            <a:pPr algn="just">
              <a:lnSpc>
                <a:spcPts val="2117"/>
              </a:lnSpc>
            </a:pPr>
            <a:r>
              <a:rPr lang="en-US" b="true" sz="1534" spc="150">
                <a:solidFill>
                  <a:srgbClr val="040506"/>
                </a:solidFill>
                <a:latin typeface="Montserrat Bold"/>
                <a:ea typeface="Montserrat Bold"/>
                <a:cs typeface="Montserrat Bold"/>
                <a:sym typeface="Montserrat Bold"/>
              </a:rPr>
              <a:t>Kurang Baik</a:t>
            </a:r>
          </a:p>
          <a:p>
            <a:pPr algn="just">
              <a:lnSpc>
                <a:spcPts val="2117"/>
              </a:lnSpc>
            </a:pPr>
            <a:r>
              <a:rPr lang="en-US" b="true" sz="1534" spc="150">
                <a:solidFill>
                  <a:srgbClr val="040506"/>
                </a:solidFill>
                <a:latin typeface="Montserrat Bold"/>
                <a:ea typeface="Montserrat Bold"/>
                <a:cs typeface="Montserrat Bold"/>
                <a:sym typeface="Montserrat Bold"/>
              </a:rPr>
              <a:t>🔹 Random Forest → underfitting, bisa ditingkatkan dengan tuning (lebih banyak estimators, depth lebih dalam).</a:t>
            </a:r>
          </a:p>
          <a:p>
            <a:pPr algn="just">
              <a:lnSpc>
                <a:spcPts val="2117"/>
              </a:lnSpc>
            </a:pPr>
            <a:r>
              <a:rPr lang="en-US" b="true" sz="1534" spc="150">
                <a:solidFill>
                  <a:srgbClr val="040506"/>
                </a:solidFill>
                <a:latin typeface="Montserrat Bold"/>
                <a:ea typeface="Montserrat Bold"/>
                <a:cs typeface="Montserrat Bold"/>
                <a:sym typeface="Montserrat Bold"/>
              </a:rPr>
              <a:t>🔹 Decision Tree → overfitting, bisa diatasi dengan pruning atau ubah ke ensemble lainnya.</a:t>
            </a:r>
          </a:p>
          <a:p>
            <a:pPr algn="just">
              <a:lnSpc>
                <a:spcPts val="2117"/>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sp>
        <p:nvSpPr>
          <p:cNvPr name="Freeform 5" id="5"/>
          <p:cNvSpPr/>
          <p:nvPr/>
        </p:nvSpPr>
        <p:spPr>
          <a:xfrm flipH="false" flipV="false" rot="0">
            <a:off x="4237583"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Freeform 6" id="6"/>
          <p:cNvSpPr/>
          <p:nvPr/>
        </p:nvSpPr>
        <p:spPr>
          <a:xfrm flipH="false" flipV="false" rot="0">
            <a:off x="694070" y="7872249"/>
            <a:ext cx="3577607" cy="1386051"/>
          </a:xfrm>
          <a:custGeom>
            <a:avLst/>
            <a:gdLst/>
            <a:ahLst/>
            <a:cxnLst/>
            <a:rect r="r" b="b" t="t" l="l"/>
            <a:pathLst>
              <a:path h="1386051" w="3577607">
                <a:moveTo>
                  <a:pt x="0" y="0"/>
                </a:moveTo>
                <a:lnTo>
                  <a:pt x="3577607" y="0"/>
                </a:lnTo>
                <a:lnTo>
                  <a:pt x="3577607" y="1386051"/>
                </a:lnTo>
                <a:lnTo>
                  <a:pt x="0" y="1386051"/>
                </a:lnTo>
                <a:lnTo>
                  <a:pt x="0" y="0"/>
                </a:lnTo>
                <a:close/>
              </a:path>
            </a:pathLst>
          </a:custGeom>
          <a:blipFill>
            <a:blip r:embed="rId5"/>
            <a:stretch>
              <a:fillRect l="0" t="0" r="0" b="0"/>
            </a:stretch>
          </a:blipFill>
        </p:spPr>
      </p:sp>
      <p:sp>
        <p:nvSpPr>
          <p:cNvPr name="Freeform 7" id="7"/>
          <p:cNvSpPr/>
          <p:nvPr/>
        </p:nvSpPr>
        <p:spPr>
          <a:xfrm flipH="false" flipV="false" rot="0">
            <a:off x="5424223" y="8064039"/>
            <a:ext cx="2708289" cy="1002471"/>
          </a:xfrm>
          <a:custGeom>
            <a:avLst/>
            <a:gdLst/>
            <a:ahLst/>
            <a:cxnLst/>
            <a:rect r="r" b="b" t="t" l="l"/>
            <a:pathLst>
              <a:path h="1002471" w="2708289">
                <a:moveTo>
                  <a:pt x="0" y="0"/>
                </a:moveTo>
                <a:lnTo>
                  <a:pt x="2708289" y="0"/>
                </a:lnTo>
                <a:lnTo>
                  <a:pt x="2708289" y="1002471"/>
                </a:lnTo>
                <a:lnTo>
                  <a:pt x="0" y="1002471"/>
                </a:lnTo>
                <a:lnTo>
                  <a:pt x="0" y="0"/>
                </a:lnTo>
                <a:close/>
              </a:path>
            </a:pathLst>
          </a:custGeom>
          <a:blipFill>
            <a:blip r:embed="rId6"/>
            <a:stretch>
              <a:fillRect l="0" t="0" r="0" b="0"/>
            </a:stretch>
          </a:blipFill>
        </p:spPr>
      </p:sp>
      <p:sp>
        <p:nvSpPr>
          <p:cNvPr name="TextBox 8" id="8"/>
          <p:cNvSpPr txBox="true"/>
          <p:nvPr/>
        </p:nvSpPr>
        <p:spPr>
          <a:xfrm rot="0">
            <a:off x="4512430" y="8340526"/>
            <a:ext cx="472617" cy="1778397"/>
          </a:xfrm>
          <a:prstGeom prst="rect">
            <a:avLst/>
          </a:prstGeom>
        </p:spPr>
        <p:txBody>
          <a:bodyPr anchor="t" rtlCol="false" tIns="0" lIns="0" bIns="0" rIns="0">
            <a:spAutoFit/>
          </a:bodyPr>
          <a:lstStyle/>
          <a:p>
            <a:pPr algn="ctr">
              <a:lnSpc>
                <a:spcPts val="7073"/>
              </a:lnSpc>
              <a:spcBef>
                <a:spcPct val="0"/>
              </a:spcBef>
            </a:pPr>
            <a:r>
              <a:rPr lang="en-US" sz="5441">
                <a:solidFill>
                  <a:srgbClr val="F2F4F5"/>
                </a:solidFill>
                <a:latin typeface="Open Sauce"/>
                <a:ea typeface="Open Sauce"/>
                <a:cs typeface="Open Sauce"/>
                <a:sym typeface="Open Sauce"/>
              </a:rPr>
              <a:t>X</a:t>
            </a:r>
          </a:p>
          <a:p>
            <a:pPr algn="ctr">
              <a:lnSpc>
                <a:spcPts val="7073"/>
              </a:lnSpc>
              <a:spcBef>
                <a:spcPct val="0"/>
              </a:spcBef>
            </a:pPr>
          </a:p>
        </p:txBody>
      </p:sp>
      <p:sp>
        <p:nvSpPr>
          <p:cNvPr name="TextBox 9" id="9"/>
          <p:cNvSpPr txBox="true"/>
          <p:nvPr/>
        </p:nvSpPr>
        <p:spPr>
          <a:xfrm rot="0">
            <a:off x="32567" y="4041565"/>
            <a:ext cx="9904959" cy="1158622"/>
          </a:xfrm>
          <a:prstGeom prst="rect">
            <a:avLst/>
          </a:prstGeom>
        </p:spPr>
        <p:txBody>
          <a:bodyPr anchor="t" rtlCol="false" tIns="0" lIns="0" bIns="0" rIns="0">
            <a:spAutoFit/>
          </a:bodyPr>
          <a:lstStyle/>
          <a:p>
            <a:pPr algn="ctr">
              <a:lnSpc>
                <a:spcPts val="8831"/>
              </a:lnSpc>
            </a:pPr>
            <a:r>
              <a:rPr lang="en-US" sz="6399" spc="89">
                <a:solidFill>
                  <a:srgbClr val="FFFFFF"/>
                </a:solidFill>
                <a:latin typeface="The Seasons"/>
                <a:ea typeface="The Seasons"/>
                <a:cs typeface="The Seasons"/>
                <a:sym typeface="The Season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395026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79466" y="3646439"/>
            <a:ext cx="13487942" cy="5985919"/>
          </a:xfrm>
          <a:prstGeom prst="rect">
            <a:avLst/>
          </a:prstGeom>
        </p:spPr>
        <p:txBody>
          <a:bodyPr anchor="t" rtlCol="false" tIns="0" lIns="0" bIns="0" rIns="0">
            <a:spAutoFit/>
          </a:bodyPr>
          <a:lstStyle/>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Basic Computer Algorithm Competency -</a:t>
            </a:r>
            <a:r>
              <a:rPr lang="en-US" b="true" sz="2315" spc="226">
                <a:solidFill>
                  <a:srgbClr val="231F20"/>
                </a:solidFill>
                <a:latin typeface="Montserrat Bold"/>
                <a:ea typeface="Montserrat Bold"/>
                <a:cs typeface="Montserrat Bold"/>
                <a:sym typeface="Montserrat Bold"/>
              </a:rPr>
              <a:t>Univ. Budi Luhur, 2022</a:t>
            </a:r>
          </a:p>
          <a:p>
            <a:pPr algn="l">
              <a:lnSpc>
                <a:spcPts val="3195"/>
              </a:lnSpc>
            </a:pPr>
          </a:p>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MonsoonSIM</a:t>
            </a:r>
            <a:r>
              <a:rPr lang="en-US" b="true" sz="2315" spc="226">
                <a:solidFill>
                  <a:srgbClr val="231F20"/>
                </a:solidFill>
                <a:latin typeface="Montserrat Bold"/>
                <a:ea typeface="Montserrat Bold"/>
                <a:cs typeface="Montserrat Bold"/>
                <a:sym typeface="Montserrat Bold"/>
              </a:rPr>
              <a:t> ERP Courses - MonsoonSIM, 2022  </a:t>
            </a:r>
          </a:p>
          <a:p>
            <a:pPr algn="l">
              <a:lnSpc>
                <a:spcPts val="3195"/>
              </a:lnSpc>
            </a:pPr>
          </a:p>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Generative AI for System Information GoogleCloud - Google, 2024</a:t>
            </a:r>
          </a:p>
          <a:p>
            <a:pPr algn="l">
              <a:lnSpc>
                <a:spcPts val="3195"/>
              </a:lnSpc>
            </a:pPr>
          </a:p>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Data Visualization with Power BI - Unpad,2025</a:t>
            </a:r>
          </a:p>
          <a:p>
            <a:pPr algn="l">
              <a:lnSpc>
                <a:spcPts val="3195"/>
              </a:lnSpc>
            </a:pPr>
          </a:p>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Fundamental Data Science - Digitalent, 2025</a:t>
            </a:r>
          </a:p>
          <a:p>
            <a:pPr algn="l">
              <a:lnSpc>
                <a:spcPts val="3195"/>
              </a:lnSpc>
            </a:pPr>
          </a:p>
          <a:p>
            <a:pPr algn="l" marL="499908" indent="-249954" lvl="1">
              <a:lnSpc>
                <a:spcPts val="3195"/>
              </a:lnSpc>
              <a:buFont typeface="Arial"/>
              <a:buChar char="•"/>
            </a:pPr>
            <a:r>
              <a:rPr lang="en-US" b="true" sz="2315" spc="226">
                <a:solidFill>
                  <a:srgbClr val="231F20"/>
                </a:solidFill>
                <a:latin typeface="Montserrat Bold"/>
                <a:ea typeface="Montserrat Bold"/>
                <a:cs typeface="Montserrat Bold"/>
                <a:sym typeface="Montserrat Bold"/>
              </a:rPr>
              <a:t>In</a:t>
            </a:r>
            <a:r>
              <a:rPr lang="en-US" b="true" sz="2315" spc="226">
                <a:solidFill>
                  <a:srgbClr val="231F20"/>
                </a:solidFill>
                <a:latin typeface="Montserrat Bold"/>
                <a:ea typeface="Montserrat Bold"/>
                <a:cs typeface="Montserrat Bold"/>
                <a:sym typeface="Montserrat Bold"/>
              </a:rPr>
              <a:t>termediate Data Science - Digitalent, 2025</a:t>
            </a:r>
          </a:p>
        </p:txBody>
      </p:sp>
      <p:sp>
        <p:nvSpPr>
          <p:cNvPr name="TextBox 11" id="11"/>
          <p:cNvSpPr txBox="true"/>
          <p:nvPr/>
        </p:nvSpPr>
        <p:spPr>
          <a:xfrm rot="0">
            <a:off x="-589924" y="1498895"/>
            <a:ext cx="11910364" cy="780669"/>
          </a:xfrm>
          <a:prstGeom prst="rect">
            <a:avLst/>
          </a:prstGeom>
        </p:spPr>
        <p:txBody>
          <a:bodyPr anchor="t" rtlCol="false" tIns="0" lIns="0" bIns="0" rIns="0">
            <a:spAutoFit/>
          </a:bodyPr>
          <a:lstStyle/>
          <a:p>
            <a:pPr algn="ctr" marL="0" indent="0" lvl="0">
              <a:lnSpc>
                <a:spcPts val="6347"/>
              </a:lnSpc>
              <a:spcBef>
                <a:spcPct val="0"/>
              </a:spcBef>
            </a:pPr>
            <a:r>
              <a:rPr lang="en-US" sz="4599" spc="36">
                <a:solidFill>
                  <a:srgbClr val="FFFFFF"/>
                </a:solidFill>
                <a:latin typeface="Archivo Black"/>
                <a:ea typeface="Archivo Black"/>
                <a:cs typeface="Archivo Black"/>
                <a:sym typeface="Archivo Black"/>
              </a:rPr>
              <a:t>COURSES &amp; CERTIFICATION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0"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4918527" y="1178074"/>
            <a:ext cx="9870338" cy="8831781"/>
            <a:chOff x="0" y="0"/>
            <a:chExt cx="2599595" cy="2326066"/>
          </a:xfrm>
        </p:grpSpPr>
        <p:sp>
          <p:nvSpPr>
            <p:cNvPr name="Freeform 8" id="8"/>
            <p:cNvSpPr/>
            <p:nvPr/>
          </p:nvSpPr>
          <p:spPr>
            <a:xfrm flipH="false" flipV="false" rot="0">
              <a:off x="0" y="0"/>
              <a:ext cx="2599595" cy="2326066"/>
            </a:xfrm>
            <a:custGeom>
              <a:avLst/>
              <a:gdLst/>
              <a:ahLst/>
              <a:cxnLst/>
              <a:rect r="r" b="b" t="t" l="l"/>
              <a:pathLst>
                <a:path h="2326066" w="2599595">
                  <a:moveTo>
                    <a:pt x="20393" y="0"/>
                  </a:moveTo>
                  <a:lnTo>
                    <a:pt x="2579202" y="0"/>
                  </a:lnTo>
                  <a:cubicBezTo>
                    <a:pt x="2584610" y="0"/>
                    <a:pt x="2589798" y="2149"/>
                    <a:pt x="2593622" y="5973"/>
                  </a:cubicBezTo>
                  <a:cubicBezTo>
                    <a:pt x="2597447" y="9798"/>
                    <a:pt x="2599595" y="14985"/>
                    <a:pt x="2599595" y="20393"/>
                  </a:cubicBezTo>
                  <a:lnTo>
                    <a:pt x="2599595" y="2305672"/>
                  </a:lnTo>
                  <a:cubicBezTo>
                    <a:pt x="2599595" y="2311081"/>
                    <a:pt x="2597447" y="2316268"/>
                    <a:pt x="2593622" y="2320092"/>
                  </a:cubicBezTo>
                  <a:cubicBezTo>
                    <a:pt x="2589798" y="2323917"/>
                    <a:pt x="2584610" y="2326066"/>
                    <a:pt x="2579202" y="2326066"/>
                  </a:cubicBezTo>
                  <a:lnTo>
                    <a:pt x="20393" y="2326066"/>
                  </a:lnTo>
                  <a:cubicBezTo>
                    <a:pt x="14985" y="2326066"/>
                    <a:pt x="9798" y="2323917"/>
                    <a:pt x="5973" y="2320092"/>
                  </a:cubicBezTo>
                  <a:cubicBezTo>
                    <a:pt x="2149" y="2316268"/>
                    <a:pt x="0" y="2311081"/>
                    <a:pt x="0" y="2305672"/>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34511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5269941" y="213489"/>
            <a:ext cx="2605935" cy="964585"/>
          </a:xfrm>
          <a:custGeom>
            <a:avLst/>
            <a:gdLst/>
            <a:ahLst/>
            <a:cxnLst/>
            <a:rect r="r" b="b" t="t" l="l"/>
            <a:pathLst>
              <a:path h="964585" w="2605935">
                <a:moveTo>
                  <a:pt x="0" y="0"/>
                </a:moveTo>
                <a:lnTo>
                  <a:pt x="2605935" y="0"/>
                </a:lnTo>
                <a:lnTo>
                  <a:pt x="2605935" y="964585"/>
                </a:lnTo>
                <a:lnTo>
                  <a:pt x="0" y="964585"/>
                </a:lnTo>
                <a:lnTo>
                  <a:pt x="0" y="0"/>
                </a:lnTo>
                <a:close/>
              </a:path>
            </a:pathLst>
          </a:custGeom>
          <a:blipFill>
            <a:blip r:embed="rId3"/>
            <a:stretch>
              <a:fillRect l="0" t="0" r="0" b="0"/>
            </a:stretch>
          </a:blipFill>
        </p:spPr>
      </p:sp>
      <p:sp>
        <p:nvSpPr>
          <p:cNvPr name="TextBox 11" id="11"/>
          <p:cNvSpPr txBox="true"/>
          <p:nvPr/>
        </p:nvSpPr>
        <p:spPr>
          <a:xfrm rot="0">
            <a:off x="5199531" y="1242834"/>
            <a:ext cx="9308329"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00000"/>
                </a:solidFill>
                <a:latin typeface="Archivo Black"/>
                <a:ea typeface="Archivo Black"/>
                <a:cs typeface="Archivo Black"/>
                <a:sym typeface="Archivo Black"/>
              </a:rPr>
              <a:t>BACKGROUND</a:t>
            </a:r>
          </a:p>
        </p:txBody>
      </p:sp>
      <p:sp>
        <p:nvSpPr>
          <p:cNvPr name="TextBox 12" id="12"/>
          <p:cNvSpPr txBox="true"/>
          <p:nvPr/>
        </p:nvSpPr>
        <p:spPr>
          <a:xfrm rot="0">
            <a:off x="5334982" y="2149666"/>
            <a:ext cx="9172879" cy="7860188"/>
          </a:xfrm>
          <a:prstGeom prst="rect">
            <a:avLst/>
          </a:prstGeom>
        </p:spPr>
        <p:txBody>
          <a:bodyPr anchor="t" rtlCol="false" tIns="0" lIns="0" bIns="0" rIns="0">
            <a:spAutoFit/>
          </a:bodyPr>
          <a:lstStyle/>
          <a:p>
            <a:pPr algn="just">
              <a:lnSpc>
                <a:spcPts val="2518"/>
              </a:lnSpc>
            </a:pPr>
            <a:r>
              <a:rPr lang="en-US" b="true" sz="1824" spc="178">
                <a:solidFill>
                  <a:srgbClr val="231F20"/>
                </a:solidFill>
                <a:latin typeface="Montserrat Bold"/>
                <a:ea typeface="Montserrat Bold"/>
                <a:cs typeface="Montserrat Bold"/>
                <a:sym typeface="Montserrat Bold"/>
              </a:rPr>
              <a:t>Id/x partners, berdiri sejak 2002, perusahaan konsultan yang berfokus pada data analytics, manajemen risiko, dan solusi pengambilan keputusan (decisioning solutions). Bi</a:t>
            </a:r>
            <a:r>
              <a:rPr lang="en-US" b="true" sz="1824" spc="178">
                <a:solidFill>
                  <a:srgbClr val="231F20"/>
                </a:solidFill>
                <a:latin typeface="Montserrat Bold"/>
                <a:ea typeface="Montserrat Bold"/>
                <a:cs typeface="Montserrat Bold"/>
                <a:sym typeface="Montserrat Bold"/>
              </a:rPr>
              <a:t>snis inti mencakup:</a:t>
            </a:r>
          </a:p>
          <a:p>
            <a:pPr algn="just">
              <a:lnSpc>
                <a:spcPts val="2518"/>
              </a:lnSpc>
            </a:pPr>
          </a:p>
          <a:p>
            <a:pPr algn="just" marL="393998" indent="-196999" lvl="1">
              <a:lnSpc>
                <a:spcPts val="2518"/>
              </a:lnSpc>
              <a:buFont typeface="Arial"/>
              <a:buChar char="•"/>
            </a:pPr>
            <a:r>
              <a:rPr lang="en-US" b="true" sz="1824" spc="178">
                <a:solidFill>
                  <a:srgbClr val="231F20"/>
                </a:solidFill>
                <a:latin typeface="Montserrat Bold"/>
                <a:ea typeface="Montserrat Bold"/>
                <a:cs typeface="Montserrat Bold"/>
                <a:sym typeface="Montserrat Bold"/>
              </a:rPr>
              <a:t>Credit &amp; Risk Management – merancang strategi siklus kredit, membangun model scoring, dan kerangka kerja risiko.</a:t>
            </a:r>
          </a:p>
          <a:p>
            <a:pPr algn="just" marL="393998" indent="-196999" lvl="1">
              <a:lnSpc>
                <a:spcPts val="2518"/>
              </a:lnSpc>
              <a:buFont typeface="Arial"/>
              <a:buChar char="•"/>
            </a:pPr>
            <a:r>
              <a:rPr lang="en-US" b="true" sz="1824" spc="178">
                <a:solidFill>
                  <a:srgbClr val="231F20"/>
                </a:solidFill>
                <a:latin typeface="Montserrat Bold"/>
                <a:ea typeface="Montserrat Bold"/>
                <a:cs typeface="Montserrat Bold"/>
                <a:sym typeface="Montserrat Bold"/>
              </a:rPr>
              <a:t>Data Analytics &amp; Decisioning – mengubah data menjadi insight yang dapat ditindaklanjuti melalui model prediktif dan decision engine.</a:t>
            </a:r>
          </a:p>
          <a:p>
            <a:pPr algn="just" marL="393998" indent="-196999" lvl="1">
              <a:lnSpc>
                <a:spcPts val="2518"/>
              </a:lnSpc>
              <a:buFont typeface="Arial"/>
              <a:buChar char="•"/>
            </a:pPr>
            <a:r>
              <a:rPr lang="en-US" b="true" sz="1824" spc="178">
                <a:solidFill>
                  <a:srgbClr val="231F20"/>
                </a:solidFill>
                <a:latin typeface="Montserrat Bold"/>
                <a:ea typeface="Montserrat Bold"/>
                <a:cs typeface="Montserrat Bold"/>
                <a:sym typeface="Montserrat Bold"/>
              </a:rPr>
              <a:t>Process &amp; Performance Optimization – meningkatkan efisiensi, profitabilitas, dan kualitas pengambilan keputusan.</a:t>
            </a:r>
          </a:p>
          <a:p>
            <a:pPr algn="just" marL="393998" indent="-196999" lvl="1">
              <a:lnSpc>
                <a:spcPts val="2518"/>
              </a:lnSpc>
              <a:buFont typeface="Arial"/>
              <a:buChar char="•"/>
            </a:pPr>
            <a:r>
              <a:rPr lang="en-US" b="true" sz="1824" spc="178">
                <a:solidFill>
                  <a:srgbClr val="231F20"/>
                </a:solidFill>
                <a:latin typeface="Montserrat Bold"/>
                <a:ea typeface="Montserrat Bold"/>
                <a:cs typeface="Montserrat Bold"/>
                <a:sym typeface="Montserrat Bold"/>
              </a:rPr>
              <a:t>Data-Driven Marketing – memperkuat akuisisi, retensi, serta pertumbuhan portofolio pelanggan.</a:t>
            </a:r>
          </a:p>
          <a:p>
            <a:pPr algn="just">
              <a:lnSpc>
                <a:spcPts val="2518"/>
              </a:lnSpc>
            </a:pPr>
          </a:p>
          <a:p>
            <a:pPr algn="just">
              <a:lnSpc>
                <a:spcPts val="2518"/>
              </a:lnSpc>
            </a:pPr>
            <a:r>
              <a:rPr lang="en-US" b="true" sz="1824" spc="178">
                <a:solidFill>
                  <a:srgbClr val="231F20"/>
                </a:solidFill>
                <a:latin typeface="Montserrat Bold"/>
                <a:ea typeface="Montserrat Bold"/>
                <a:cs typeface="Montserrat Bold"/>
                <a:sym typeface="Montserrat Bold"/>
              </a:rPr>
              <a:t>Id/x p</a:t>
            </a:r>
            <a:r>
              <a:rPr lang="en-US" b="true" sz="1824" spc="178">
                <a:solidFill>
                  <a:srgbClr val="231F20"/>
                </a:solidFill>
                <a:latin typeface="Montserrat Bold"/>
                <a:ea typeface="Montserrat Bold"/>
                <a:cs typeface="Montserrat Bold"/>
                <a:sym typeface="Montserrat Bold"/>
              </a:rPr>
              <a:t>artners</a:t>
            </a:r>
            <a:r>
              <a:rPr lang="en-US" b="true" sz="1824" spc="178">
                <a:solidFill>
                  <a:srgbClr val="231F20"/>
                </a:solidFill>
                <a:latin typeface="Montserrat Bold"/>
                <a:ea typeface="Montserrat Bold"/>
                <a:cs typeface="Montserrat Bold"/>
                <a:sym typeface="Montserrat Bold"/>
              </a:rPr>
              <a:t> memiliki pengalaman luas di Asia dan Australia di berbagai industri seperti jasa keuangan, telekomunikasi, manufaktur, dan ritel. Dengan menggabungkan konsultasi strategis dan solusi teknologi, Id/x partners hadir sebagai mitra terpadu (one-stop partner) untuk mendukung pengambilan keputusan bisnis yang lebih cerdas dan berbasis data.</a:t>
            </a:r>
          </a:p>
          <a:p>
            <a:pPr algn="just">
              <a:lnSpc>
                <a:spcPts val="25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58163" y="266700"/>
            <a:ext cx="17439150" cy="2034554"/>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2540551" y="3216824"/>
            <a:ext cx="13206897" cy="4715031"/>
          </a:xfrm>
          <a:prstGeom prst="rect">
            <a:avLst/>
          </a:prstGeom>
        </p:spPr>
        <p:txBody>
          <a:bodyPr anchor="t" rtlCol="false" tIns="0" lIns="0" bIns="0" rIns="0">
            <a:spAutoFit/>
          </a:bodyPr>
          <a:lstStyle/>
          <a:p>
            <a:pPr algn="ctr" marL="0" indent="0" lvl="0">
              <a:lnSpc>
                <a:spcPts val="4162"/>
              </a:lnSpc>
              <a:spcBef>
                <a:spcPct val="0"/>
              </a:spcBef>
            </a:pPr>
            <a:r>
              <a:rPr lang="en-US" b="true" sz="3016" spc="295">
                <a:solidFill>
                  <a:srgbClr val="231F20"/>
                </a:solidFill>
                <a:latin typeface="Montserrat Bold"/>
                <a:ea typeface="Montserrat Bold"/>
                <a:cs typeface="Montserrat Bold"/>
                <a:sym typeface="Montserrat Bold"/>
              </a:rPr>
              <a:t>Sebagai Data Scientist di ID/X Partners, klien meminta solusi untuk meningkatkan akurasi dalam menilai serta mengelola risiko kredit. Tujuannya adalah membantu mereka mengoptimalkan keputusan bisnis sekaligus meminimalkan potensi kerugian. Tugas saya adalah membangun model machine learning yang mampu memprediksi risiko kredit dengan memanfaatkan dataset pinjaman yang mencakup data pengajuan yang disetujui maupun ditolak.</a:t>
            </a:r>
          </a:p>
        </p:txBody>
      </p:sp>
      <p:sp>
        <p:nvSpPr>
          <p:cNvPr name="TextBox 7" id="7"/>
          <p:cNvSpPr txBox="true"/>
          <p:nvPr/>
        </p:nvSpPr>
        <p:spPr>
          <a:xfrm rot="0">
            <a:off x="635347" y="829857"/>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PR</a:t>
            </a:r>
            <a:r>
              <a:rPr lang="en-US" sz="4745" spc="37" strike="noStrike" u="none">
                <a:solidFill>
                  <a:srgbClr val="FFFFFF"/>
                </a:solidFill>
                <a:latin typeface="Archivo Black"/>
                <a:ea typeface="Archivo Black"/>
                <a:cs typeface="Archivo Black"/>
                <a:sym typeface="Archivo Black"/>
              </a:rPr>
              <a:t>OJECT PORTFOLIO</a:t>
            </a:r>
          </a:p>
        </p:txBody>
      </p:sp>
      <p:grpSp>
        <p:nvGrpSpPr>
          <p:cNvPr name="Group 8" id="8"/>
          <p:cNvGrpSpPr/>
          <p:nvPr/>
        </p:nvGrpSpPr>
        <p:grpSpPr>
          <a:xfrm rot="0">
            <a:off x="0" y="2268334"/>
            <a:ext cx="5689104" cy="367464"/>
            <a:chOff x="0" y="0"/>
            <a:chExt cx="4519796" cy="291938"/>
          </a:xfrm>
        </p:grpSpPr>
        <p:sp>
          <p:nvSpPr>
            <p:cNvPr name="Freeform 9" id="9"/>
            <p:cNvSpPr/>
            <p:nvPr/>
          </p:nvSpPr>
          <p:spPr>
            <a:xfrm flipH="false" flipV="false" rot="0">
              <a:off x="0" y="0"/>
              <a:ext cx="4519796" cy="291938"/>
            </a:xfrm>
            <a:custGeom>
              <a:avLst/>
              <a:gdLst/>
              <a:ahLst/>
              <a:cxnLst/>
              <a:rect r="r" b="b" t="t" l="l"/>
              <a:pathLst>
                <a:path h="291938" w="4519796">
                  <a:moveTo>
                    <a:pt x="4316596" y="0"/>
                  </a:moveTo>
                  <a:lnTo>
                    <a:pt x="0" y="0"/>
                  </a:lnTo>
                  <a:lnTo>
                    <a:pt x="203200" y="291938"/>
                  </a:lnTo>
                  <a:lnTo>
                    <a:pt x="4519796" y="291938"/>
                  </a:lnTo>
                  <a:lnTo>
                    <a:pt x="4316596" y="0"/>
                  </a:lnTo>
                  <a:close/>
                </a:path>
              </a:pathLst>
            </a:custGeom>
            <a:solidFill>
              <a:srgbClr val="727070"/>
            </a:solidFill>
            <a:ln cap="sq">
              <a:noFill/>
              <a:prstDash val="solid"/>
              <a:miter/>
            </a:ln>
          </p:spPr>
        </p:sp>
        <p:sp>
          <p:nvSpPr>
            <p:cNvPr name="TextBox 10" id="10"/>
            <p:cNvSpPr txBox="true"/>
            <p:nvPr/>
          </p:nvSpPr>
          <p:spPr>
            <a:xfrm>
              <a:off x="101600" y="-19050"/>
              <a:ext cx="4316596" cy="31098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2085550" y="-131220"/>
            <a:ext cx="9534019" cy="1112295"/>
            <a:chOff x="0" y="0"/>
            <a:chExt cx="1876002" cy="218865"/>
          </a:xfrm>
        </p:grpSpPr>
        <p:sp>
          <p:nvSpPr>
            <p:cNvPr name="Freeform 12" id="12"/>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3" id="13"/>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4" id="14"/>
          <p:cNvSpPr/>
          <p:nvPr/>
        </p:nvSpPr>
        <p:spPr>
          <a:xfrm>
            <a:off x="-1714636" y="19050"/>
            <a:ext cx="12921291" cy="0"/>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635273" y="9062720"/>
            <a:ext cx="2364284"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Archivo Black"/>
                <a:ea typeface="Archivo Black"/>
                <a:cs typeface="Archivo Black"/>
                <a:sym typeface="Archivo Black"/>
              </a:rPr>
              <a:t>Link code </a:t>
            </a:r>
            <a:r>
              <a:rPr lang="en-US" sz="2199" u="sng">
                <a:solidFill>
                  <a:srgbClr val="000000"/>
                </a:solidFill>
                <a:latin typeface="Archivo Black"/>
                <a:ea typeface="Archivo Black"/>
                <a:cs typeface="Archivo Black"/>
                <a:sym typeface="Archivo Black"/>
                <a:hlinkClick r:id="rId3" tooltip="http://intern_project_based.ipynb"/>
              </a:rPr>
              <a:t>here</a:t>
            </a:r>
            <a:r>
              <a:rPr lang="en-US" sz="2199">
                <a:solidFill>
                  <a:srgbClr val="000000"/>
                </a:solidFill>
                <a:latin typeface="Archivo Black"/>
                <a:ea typeface="Archivo Black"/>
                <a:cs typeface="Archivo Black"/>
                <a:sym typeface="Archivo Black"/>
              </a:rPr>
              <a:t>!</a:t>
            </a:r>
          </a:p>
        </p:txBody>
      </p:sp>
      <p:sp>
        <p:nvSpPr>
          <p:cNvPr name="TextBox 16" id="16"/>
          <p:cNvSpPr txBox="true"/>
          <p:nvPr/>
        </p:nvSpPr>
        <p:spPr>
          <a:xfrm rot="0">
            <a:off x="12815218" y="9062720"/>
            <a:ext cx="4777532"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Archivo Black"/>
                <a:ea typeface="Archivo Black"/>
                <a:cs typeface="Archivo Black"/>
                <a:sym typeface="Archivo Black"/>
              </a:rPr>
              <a:t>Project explanation </a:t>
            </a:r>
            <a:r>
              <a:rPr lang="en-US" sz="2199" u="sng">
                <a:solidFill>
                  <a:srgbClr val="000000"/>
                </a:solidFill>
                <a:latin typeface="Archivo Black"/>
                <a:ea typeface="Archivo Black"/>
                <a:cs typeface="Archivo Black"/>
                <a:sym typeface="Archivo Black"/>
                <a:hlinkClick r:id="rId4" tooltip="https://drive.google.com/file/d/1u4G5HtBnm-HuTTgs53NF0S9p5-92IG7t/view?usp=drive_link"/>
              </a:rPr>
              <a:t>video here!</a:t>
            </a:r>
          </a:p>
        </p:txBody>
      </p:sp>
      <p:sp>
        <p:nvSpPr>
          <p:cNvPr name="TextBox 17" id="17"/>
          <p:cNvSpPr txBox="true"/>
          <p:nvPr/>
        </p:nvSpPr>
        <p:spPr>
          <a:xfrm rot="0">
            <a:off x="7402897" y="9062720"/>
            <a:ext cx="1008906" cy="362585"/>
          </a:xfrm>
          <a:prstGeom prst="rect">
            <a:avLst/>
          </a:prstGeom>
        </p:spPr>
        <p:txBody>
          <a:bodyPr anchor="t" rtlCol="false" tIns="0" lIns="0" bIns="0" rIns="0">
            <a:spAutoFit/>
          </a:bodyPr>
          <a:lstStyle/>
          <a:p>
            <a:pPr algn="ctr">
              <a:lnSpc>
                <a:spcPts val="2859"/>
              </a:lnSpc>
              <a:spcBef>
                <a:spcPct val="0"/>
              </a:spcBef>
            </a:pPr>
            <a:r>
              <a:rPr lang="en-US" sz="2199" u="sng">
                <a:solidFill>
                  <a:srgbClr val="000000"/>
                </a:solidFill>
                <a:latin typeface="Archivo Black"/>
                <a:ea typeface="Archivo Black"/>
                <a:cs typeface="Archivo Black"/>
                <a:sym typeface="Archivo Black"/>
                <a:hlinkClick r:id="rId5" tooltip="https://github.com/wulananantaa/Project_Based_Internship"/>
              </a:rPr>
              <a:t>Github</a:t>
            </a:r>
          </a:p>
        </p:txBody>
      </p:sp>
      <p:sp>
        <p:nvSpPr>
          <p:cNvPr name="TextBox 18" id="18"/>
          <p:cNvSpPr txBox="true"/>
          <p:nvPr/>
        </p:nvSpPr>
        <p:spPr>
          <a:xfrm rot="0">
            <a:off x="635347" y="9625330"/>
            <a:ext cx="2364135" cy="36258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Archivo Black"/>
                <a:ea typeface="Archivo Black"/>
                <a:cs typeface="Archivo Black"/>
                <a:sym typeface="Archivo Black"/>
              </a:rPr>
              <a:t>Link code </a:t>
            </a:r>
            <a:r>
              <a:rPr lang="en-US" sz="2199" u="sng">
                <a:solidFill>
                  <a:srgbClr val="000000"/>
                </a:solidFill>
                <a:latin typeface="Archivo Black"/>
                <a:ea typeface="Archivo Black"/>
                <a:cs typeface="Archivo Black"/>
                <a:sym typeface="Archivo Black"/>
                <a:hlinkClick r:id="rId6" tooltip="http://project_based_internship.ipynb"/>
              </a:rPr>
              <a:t>here!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29767" y="-137256"/>
            <a:ext cx="19573440" cy="11009923"/>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alphaModFix amt="80000"/>
              </a:blip>
              <a:stretch>
                <a:fillRect l="0" t="-83513" r="0" b="-83513"/>
              </a:stretch>
            </a:blipFill>
          </p:spPr>
        </p:sp>
      </p:grpSp>
      <p:grpSp>
        <p:nvGrpSpPr>
          <p:cNvPr name="Group 4" id="4"/>
          <p:cNvGrpSpPr/>
          <p:nvPr/>
        </p:nvGrpSpPr>
        <p:grpSpPr>
          <a:xfrm rot="0">
            <a:off x="0" y="0"/>
            <a:ext cx="18288000" cy="10437465"/>
            <a:chOff x="0" y="0"/>
            <a:chExt cx="4816593" cy="2748962"/>
          </a:xfrm>
        </p:grpSpPr>
        <p:sp>
          <p:nvSpPr>
            <p:cNvPr name="Freeform 5" id="5"/>
            <p:cNvSpPr/>
            <p:nvPr/>
          </p:nvSpPr>
          <p:spPr>
            <a:xfrm flipH="false" flipV="false" rot="0">
              <a:off x="0" y="0"/>
              <a:ext cx="4816592" cy="2748962"/>
            </a:xfrm>
            <a:custGeom>
              <a:avLst/>
              <a:gdLst/>
              <a:ahLst/>
              <a:cxnLst/>
              <a:rect r="r" b="b" t="t" l="l"/>
              <a:pathLst>
                <a:path h="2748962" w="4816592">
                  <a:moveTo>
                    <a:pt x="10583" y="0"/>
                  </a:moveTo>
                  <a:lnTo>
                    <a:pt x="4806009" y="0"/>
                  </a:lnTo>
                  <a:cubicBezTo>
                    <a:pt x="4808816" y="0"/>
                    <a:pt x="4811508" y="1115"/>
                    <a:pt x="4813493" y="3100"/>
                  </a:cubicBezTo>
                  <a:cubicBezTo>
                    <a:pt x="4815477" y="5085"/>
                    <a:pt x="4816592" y="7776"/>
                    <a:pt x="4816592" y="10583"/>
                  </a:cubicBezTo>
                  <a:lnTo>
                    <a:pt x="4816592" y="2738379"/>
                  </a:lnTo>
                  <a:cubicBezTo>
                    <a:pt x="4816592" y="2741185"/>
                    <a:pt x="4815477" y="2743877"/>
                    <a:pt x="4813493" y="2745862"/>
                  </a:cubicBezTo>
                  <a:cubicBezTo>
                    <a:pt x="4811508" y="2747847"/>
                    <a:pt x="4808816" y="2748962"/>
                    <a:pt x="4806009" y="2748962"/>
                  </a:cubicBezTo>
                  <a:lnTo>
                    <a:pt x="10583" y="2748962"/>
                  </a:lnTo>
                  <a:cubicBezTo>
                    <a:pt x="7776" y="2748962"/>
                    <a:pt x="5085" y="2747847"/>
                    <a:pt x="3100" y="2745862"/>
                  </a:cubicBezTo>
                  <a:cubicBezTo>
                    <a:pt x="1115" y="2743877"/>
                    <a:pt x="0" y="2741185"/>
                    <a:pt x="0" y="2738379"/>
                  </a:cubicBezTo>
                  <a:lnTo>
                    <a:pt x="0" y="10583"/>
                  </a:lnTo>
                  <a:cubicBezTo>
                    <a:pt x="0" y="7776"/>
                    <a:pt x="1115" y="5085"/>
                    <a:pt x="3100" y="3100"/>
                  </a:cubicBezTo>
                  <a:cubicBezTo>
                    <a:pt x="5085" y="1115"/>
                    <a:pt x="7776" y="0"/>
                    <a:pt x="10583" y="0"/>
                  </a:cubicBezTo>
                  <a:close/>
                </a:path>
              </a:pathLst>
            </a:custGeom>
            <a:solidFill>
              <a:srgbClr val="FFFFFF">
                <a:alpha val="80000"/>
              </a:srgbClr>
            </a:solidFill>
          </p:spPr>
        </p:sp>
        <p:sp>
          <p:nvSpPr>
            <p:cNvPr name="TextBox 6" id="6"/>
            <p:cNvSpPr txBox="true"/>
            <p:nvPr/>
          </p:nvSpPr>
          <p:spPr>
            <a:xfrm>
              <a:off x="0" y="-19050"/>
              <a:ext cx="4816593" cy="2768012"/>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1047567" y="2468949"/>
            <a:ext cx="6892362" cy="1548131"/>
          </a:xfrm>
          <a:custGeom>
            <a:avLst/>
            <a:gdLst/>
            <a:ahLst/>
            <a:cxnLst/>
            <a:rect r="r" b="b" t="t" l="l"/>
            <a:pathLst>
              <a:path h="1548131" w="6892362">
                <a:moveTo>
                  <a:pt x="0" y="0"/>
                </a:moveTo>
                <a:lnTo>
                  <a:pt x="6892362" y="0"/>
                </a:lnTo>
                <a:lnTo>
                  <a:pt x="6892362" y="1548130"/>
                </a:lnTo>
                <a:lnTo>
                  <a:pt x="0" y="1548130"/>
                </a:lnTo>
                <a:lnTo>
                  <a:pt x="0" y="0"/>
                </a:lnTo>
                <a:close/>
              </a:path>
            </a:pathLst>
          </a:custGeom>
          <a:blipFill>
            <a:blip r:embed="rId3"/>
            <a:stretch>
              <a:fillRect l="0" t="0" r="0" b="0"/>
            </a:stretch>
          </a:blipFill>
        </p:spPr>
      </p:sp>
      <p:sp>
        <p:nvSpPr>
          <p:cNvPr name="Freeform 8" id="8"/>
          <p:cNvSpPr/>
          <p:nvPr/>
        </p:nvSpPr>
        <p:spPr>
          <a:xfrm flipH="false" flipV="false" rot="0">
            <a:off x="11019154" y="4390605"/>
            <a:ext cx="6920775" cy="828127"/>
          </a:xfrm>
          <a:custGeom>
            <a:avLst/>
            <a:gdLst/>
            <a:ahLst/>
            <a:cxnLst/>
            <a:rect r="r" b="b" t="t" l="l"/>
            <a:pathLst>
              <a:path h="828127" w="6920775">
                <a:moveTo>
                  <a:pt x="0" y="0"/>
                </a:moveTo>
                <a:lnTo>
                  <a:pt x="6920775" y="0"/>
                </a:lnTo>
                <a:lnTo>
                  <a:pt x="6920775" y="828127"/>
                </a:lnTo>
                <a:lnTo>
                  <a:pt x="0" y="828127"/>
                </a:lnTo>
                <a:lnTo>
                  <a:pt x="0" y="0"/>
                </a:lnTo>
                <a:close/>
              </a:path>
            </a:pathLst>
          </a:custGeom>
          <a:blipFill>
            <a:blip r:embed="rId4"/>
            <a:stretch>
              <a:fillRect l="0" t="0" r="0" b="0"/>
            </a:stretch>
          </a:blipFill>
        </p:spPr>
      </p:sp>
      <p:sp>
        <p:nvSpPr>
          <p:cNvPr name="Freeform 9" id="9"/>
          <p:cNvSpPr/>
          <p:nvPr/>
        </p:nvSpPr>
        <p:spPr>
          <a:xfrm flipH="false" flipV="false" rot="0">
            <a:off x="357349" y="5641936"/>
            <a:ext cx="5639273" cy="4229455"/>
          </a:xfrm>
          <a:custGeom>
            <a:avLst/>
            <a:gdLst/>
            <a:ahLst/>
            <a:cxnLst/>
            <a:rect r="r" b="b" t="t" l="l"/>
            <a:pathLst>
              <a:path h="4229455" w="5639273">
                <a:moveTo>
                  <a:pt x="0" y="0"/>
                </a:moveTo>
                <a:lnTo>
                  <a:pt x="5639273" y="0"/>
                </a:lnTo>
                <a:lnTo>
                  <a:pt x="5639273" y="4229455"/>
                </a:lnTo>
                <a:lnTo>
                  <a:pt x="0" y="4229455"/>
                </a:lnTo>
                <a:lnTo>
                  <a:pt x="0" y="0"/>
                </a:lnTo>
                <a:close/>
              </a:path>
            </a:pathLst>
          </a:custGeom>
          <a:blipFill>
            <a:blip r:embed="rId5"/>
            <a:stretch>
              <a:fillRect l="0" t="0" r="0" b="0"/>
            </a:stretch>
          </a:blipFill>
        </p:spPr>
      </p:sp>
      <p:sp>
        <p:nvSpPr>
          <p:cNvPr name="Freeform 10" id="10"/>
          <p:cNvSpPr/>
          <p:nvPr/>
        </p:nvSpPr>
        <p:spPr>
          <a:xfrm flipH="false" flipV="false" rot="0">
            <a:off x="6260464" y="5641936"/>
            <a:ext cx="4119236" cy="4219542"/>
          </a:xfrm>
          <a:custGeom>
            <a:avLst/>
            <a:gdLst/>
            <a:ahLst/>
            <a:cxnLst/>
            <a:rect r="r" b="b" t="t" l="l"/>
            <a:pathLst>
              <a:path h="4219542" w="4119236">
                <a:moveTo>
                  <a:pt x="0" y="0"/>
                </a:moveTo>
                <a:lnTo>
                  <a:pt x="4119236" y="0"/>
                </a:lnTo>
                <a:lnTo>
                  <a:pt x="4119236" y="4219542"/>
                </a:lnTo>
                <a:lnTo>
                  <a:pt x="0" y="4219542"/>
                </a:lnTo>
                <a:lnTo>
                  <a:pt x="0" y="0"/>
                </a:lnTo>
                <a:close/>
              </a:path>
            </a:pathLst>
          </a:custGeom>
          <a:blipFill>
            <a:blip r:embed="rId6"/>
            <a:stretch>
              <a:fillRect l="0" t="0" r="0" b="0"/>
            </a:stretch>
          </a:blipFill>
        </p:spPr>
      </p:sp>
      <p:sp>
        <p:nvSpPr>
          <p:cNvPr name="TextBox 11" id="11"/>
          <p:cNvSpPr txBox="true"/>
          <p:nvPr/>
        </p:nvSpPr>
        <p:spPr>
          <a:xfrm rot="0">
            <a:off x="5462582" y="16088"/>
            <a:ext cx="7788743" cy="1920450"/>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ea typeface="Archivo Black"/>
                <a:cs typeface="Archivo Black"/>
                <a:sym typeface="Archivo Black"/>
              </a:rPr>
              <a:t>DATA </a:t>
            </a:r>
            <a:r>
              <a:rPr lang="en-US" sz="5574">
                <a:solidFill>
                  <a:srgbClr val="231F20"/>
                </a:solidFill>
                <a:latin typeface="Archivo Black"/>
                <a:ea typeface="Archivo Black"/>
                <a:cs typeface="Archivo Black"/>
                <a:sym typeface="Archivo Black"/>
              </a:rPr>
              <a:t>UNDERSTANDING</a:t>
            </a:r>
          </a:p>
        </p:txBody>
      </p:sp>
      <p:grpSp>
        <p:nvGrpSpPr>
          <p:cNvPr name="Group 12" id="12"/>
          <p:cNvGrpSpPr/>
          <p:nvPr/>
        </p:nvGrpSpPr>
        <p:grpSpPr>
          <a:xfrm rot="0">
            <a:off x="1204578" y="3007340"/>
            <a:ext cx="6331281" cy="1563793"/>
            <a:chOff x="0" y="0"/>
            <a:chExt cx="2161091" cy="533778"/>
          </a:xfrm>
        </p:grpSpPr>
        <p:sp>
          <p:nvSpPr>
            <p:cNvPr name="Freeform 13" id="13"/>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14" id="14"/>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302689" y="3014286"/>
            <a:ext cx="5469601" cy="1790382"/>
          </a:xfrm>
          <a:prstGeom prst="rect">
            <a:avLst/>
          </a:prstGeom>
        </p:spPr>
        <p:txBody>
          <a:bodyPr anchor="t" rtlCol="false" tIns="0" lIns="0" bIns="0" rIns="0">
            <a:spAutoFit/>
          </a:bodyPr>
          <a:lstStyle/>
          <a:p>
            <a:pPr algn="l">
              <a:lnSpc>
                <a:spcPts val="2894"/>
              </a:lnSpc>
            </a:pPr>
            <a:r>
              <a:rPr lang="en-US" sz="2097" spc="205" b="true">
                <a:solidFill>
                  <a:srgbClr val="FFFFFF"/>
                </a:solidFill>
                <a:latin typeface="Montserrat Bold"/>
                <a:ea typeface="Montserrat Bold"/>
                <a:cs typeface="Montserrat Bold"/>
                <a:sym typeface="Montserrat Bold"/>
              </a:rPr>
              <a:t>Data memiliki 466285 baris &amp; 75 kolom dengan data tipe numerik float, int64. lalu kategorikal, object</a:t>
            </a:r>
          </a:p>
          <a:p>
            <a:pPr algn="l">
              <a:lnSpc>
                <a:spcPts val="2894"/>
              </a:lnSpc>
            </a:pPr>
          </a:p>
        </p:txBody>
      </p:sp>
      <p:grpSp>
        <p:nvGrpSpPr>
          <p:cNvPr name="Group 16" id="16"/>
          <p:cNvGrpSpPr/>
          <p:nvPr/>
        </p:nvGrpSpPr>
        <p:grpSpPr>
          <a:xfrm rot="0">
            <a:off x="11405806" y="6550230"/>
            <a:ext cx="5331156" cy="2813866"/>
            <a:chOff x="0" y="0"/>
            <a:chExt cx="1819713" cy="960472"/>
          </a:xfrm>
        </p:grpSpPr>
        <p:sp>
          <p:nvSpPr>
            <p:cNvPr name="Freeform 17" id="17"/>
            <p:cNvSpPr/>
            <p:nvPr/>
          </p:nvSpPr>
          <p:spPr>
            <a:xfrm flipH="false" flipV="false" rot="0">
              <a:off x="0" y="0"/>
              <a:ext cx="1819713" cy="960472"/>
            </a:xfrm>
            <a:custGeom>
              <a:avLst/>
              <a:gdLst/>
              <a:ahLst/>
              <a:cxnLst/>
              <a:rect r="r" b="b" t="t" l="l"/>
              <a:pathLst>
                <a:path h="960472" w="1819713">
                  <a:moveTo>
                    <a:pt x="15974" y="0"/>
                  </a:moveTo>
                  <a:lnTo>
                    <a:pt x="1803739" y="0"/>
                  </a:lnTo>
                  <a:cubicBezTo>
                    <a:pt x="1812561" y="0"/>
                    <a:pt x="1819713" y="7152"/>
                    <a:pt x="1819713" y="15974"/>
                  </a:cubicBezTo>
                  <a:lnTo>
                    <a:pt x="1819713" y="944498"/>
                  </a:lnTo>
                  <a:cubicBezTo>
                    <a:pt x="1819713" y="953320"/>
                    <a:pt x="1812561" y="960472"/>
                    <a:pt x="1803739" y="960472"/>
                  </a:cubicBezTo>
                  <a:lnTo>
                    <a:pt x="15974" y="960472"/>
                  </a:lnTo>
                  <a:cubicBezTo>
                    <a:pt x="11738" y="960472"/>
                    <a:pt x="7674" y="958789"/>
                    <a:pt x="4679" y="955793"/>
                  </a:cubicBezTo>
                  <a:cubicBezTo>
                    <a:pt x="1683" y="952798"/>
                    <a:pt x="0" y="948735"/>
                    <a:pt x="0" y="944498"/>
                  </a:cubicBezTo>
                  <a:lnTo>
                    <a:pt x="0" y="15974"/>
                  </a:lnTo>
                  <a:cubicBezTo>
                    <a:pt x="0" y="7152"/>
                    <a:pt x="7152" y="0"/>
                    <a:pt x="15974" y="0"/>
                  </a:cubicBezTo>
                  <a:close/>
                </a:path>
              </a:pathLst>
            </a:custGeom>
            <a:solidFill>
              <a:srgbClr val="131211">
                <a:alpha val="60784"/>
              </a:srgbClr>
            </a:solidFill>
          </p:spPr>
        </p:sp>
        <p:sp>
          <p:nvSpPr>
            <p:cNvPr name="TextBox 18" id="18"/>
            <p:cNvSpPr txBox="true"/>
            <p:nvPr/>
          </p:nvSpPr>
          <p:spPr>
            <a:xfrm>
              <a:off x="0" y="-19050"/>
              <a:ext cx="1819713" cy="979522"/>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11789699" y="6831222"/>
            <a:ext cx="5469601" cy="342582"/>
          </a:xfrm>
          <a:prstGeom prst="rect">
            <a:avLst/>
          </a:prstGeom>
        </p:spPr>
        <p:txBody>
          <a:bodyPr anchor="t" rtlCol="false" tIns="0" lIns="0" bIns="0" rIns="0">
            <a:spAutoFit/>
          </a:bodyPr>
          <a:lstStyle/>
          <a:p>
            <a:pPr algn="l">
              <a:lnSpc>
                <a:spcPts val="2894"/>
              </a:lnSpc>
            </a:pPr>
            <a:r>
              <a:rPr lang="en-US" b="true" sz="2097" spc="205">
                <a:solidFill>
                  <a:srgbClr val="FFFFFF"/>
                </a:solidFill>
                <a:latin typeface="Montserrat Bold"/>
                <a:ea typeface="Montserrat Bold"/>
                <a:cs typeface="Montserrat Bold"/>
                <a:sym typeface="Montserrat Bold"/>
              </a:rPr>
              <a:t>ANALISIS MISSING VALUE</a:t>
            </a:r>
          </a:p>
        </p:txBody>
      </p:sp>
      <p:sp>
        <p:nvSpPr>
          <p:cNvPr name="TextBox 20" id="20"/>
          <p:cNvSpPr txBox="true"/>
          <p:nvPr/>
        </p:nvSpPr>
        <p:spPr>
          <a:xfrm rot="0">
            <a:off x="8320082" y="2482240"/>
            <a:ext cx="5469601" cy="3159696"/>
          </a:xfrm>
          <a:prstGeom prst="rect">
            <a:avLst/>
          </a:prstGeom>
        </p:spPr>
        <p:txBody>
          <a:bodyPr anchor="t" rtlCol="false" tIns="0" lIns="0" bIns="0" rIns="0">
            <a:spAutoFit/>
          </a:bodyPr>
          <a:lstStyle/>
          <a:p>
            <a:pPr algn="l">
              <a:lnSpc>
                <a:spcPts val="3170"/>
              </a:lnSpc>
            </a:pPr>
            <a:r>
              <a:rPr lang="en-US" sz="2297" spc="225">
                <a:solidFill>
                  <a:srgbClr val="000000"/>
                </a:solidFill>
                <a:latin typeface="Alice"/>
                <a:ea typeface="Alice"/>
                <a:cs typeface="Alice"/>
                <a:sym typeface="Alice"/>
              </a:rPr>
              <a:t>S</a:t>
            </a:r>
          </a:p>
          <a:p>
            <a:pPr algn="l">
              <a:lnSpc>
                <a:spcPts val="3170"/>
              </a:lnSpc>
            </a:pPr>
            <a:r>
              <a:rPr lang="en-US" sz="2297" spc="225">
                <a:solidFill>
                  <a:srgbClr val="000000"/>
                </a:solidFill>
                <a:latin typeface="Alice"/>
                <a:ea typeface="Alice"/>
                <a:cs typeface="Alice"/>
                <a:sym typeface="Alice"/>
              </a:rPr>
              <a:t>T</a:t>
            </a:r>
          </a:p>
          <a:p>
            <a:pPr algn="l">
              <a:lnSpc>
                <a:spcPts val="3170"/>
              </a:lnSpc>
            </a:pPr>
            <a:r>
              <a:rPr lang="en-US" sz="2297" spc="225">
                <a:solidFill>
                  <a:srgbClr val="000000"/>
                </a:solidFill>
                <a:latin typeface="Alice"/>
                <a:ea typeface="Alice"/>
                <a:cs typeface="Alice"/>
                <a:sym typeface="Alice"/>
              </a:rPr>
              <a:t>U</a:t>
            </a:r>
          </a:p>
          <a:p>
            <a:pPr algn="l">
              <a:lnSpc>
                <a:spcPts val="3170"/>
              </a:lnSpc>
            </a:pPr>
            <a:r>
              <a:rPr lang="en-US" sz="2297" spc="225">
                <a:solidFill>
                  <a:srgbClr val="000000"/>
                </a:solidFill>
                <a:latin typeface="Alice"/>
                <a:ea typeface="Alice"/>
                <a:cs typeface="Alice"/>
                <a:sym typeface="Alice"/>
              </a:rPr>
              <a:t>K</a:t>
            </a:r>
          </a:p>
          <a:p>
            <a:pPr algn="l">
              <a:lnSpc>
                <a:spcPts val="3170"/>
              </a:lnSpc>
            </a:pPr>
            <a:r>
              <a:rPr lang="en-US" sz="2297" spc="225">
                <a:solidFill>
                  <a:srgbClr val="000000"/>
                </a:solidFill>
                <a:latin typeface="Alice"/>
                <a:ea typeface="Alice"/>
                <a:cs typeface="Alice"/>
                <a:sym typeface="Alice"/>
              </a:rPr>
              <a:t>T</a:t>
            </a:r>
          </a:p>
          <a:p>
            <a:pPr algn="l">
              <a:lnSpc>
                <a:spcPts val="3170"/>
              </a:lnSpc>
            </a:pPr>
            <a:r>
              <a:rPr lang="en-US" sz="2297" spc="225">
                <a:solidFill>
                  <a:srgbClr val="000000"/>
                </a:solidFill>
                <a:latin typeface="Alice"/>
                <a:ea typeface="Alice"/>
                <a:cs typeface="Alice"/>
                <a:sym typeface="Alice"/>
              </a:rPr>
              <a:t>U</a:t>
            </a:r>
          </a:p>
          <a:p>
            <a:pPr algn="l">
              <a:lnSpc>
                <a:spcPts val="3170"/>
              </a:lnSpc>
            </a:pPr>
            <a:r>
              <a:rPr lang="en-US" sz="2297" spc="225">
                <a:solidFill>
                  <a:srgbClr val="000000"/>
                </a:solidFill>
                <a:latin typeface="Alice"/>
                <a:ea typeface="Alice"/>
                <a:cs typeface="Alice"/>
                <a:sym typeface="Alice"/>
              </a:rPr>
              <a:t>R</a:t>
            </a:r>
          </a:p>
          <a:p>
            <a:pPr algn="l">
              <a:lnSpc>
                <a:spcPts val="2894"/>
              </a:lnSpc>
            </a:pPr>
          </a:p>
        </p:txBody>
      </p:sp>
      <p:sp>
        <p:nvSpPr>
          <p:cNvPr name="TextBox 21" id="21"/>
          <p:cNvSpPr txBox="true"/>
          <p:nvPr/>
        </p:nvSpPr>
        <p:spPr>
          <a:xfrm rot="0">
            <a:off x="9032990" y="3520254"/>
            <a:ext cx="1895029" cy="759396"/>
          </a:xfrm>
          <a:prstGeom prst="rect">
            <a:avLst/>
          </a:prstGeom>
        </p:spPr>
        <p:txBody>
          <a:bodyPr anchor="t" rtlCol="false" tIns="0" lIns="0" bIns="0" rIns="0">
            <a:spAutoFit/>
          </a:bodyPr>
          <a:lstStyle/>
          <a:p>
            <a:pPr algn="l">
              <a:lnSpc>
                <a:spcPts val="3170"/>
              </a:lnSpc>
            </a:pPr>
            <a:r>
              <a:rPr lang="en-US" sz="2297" spc="225">
                <a:solidFill>
                  <a:srgbClr val="000000"/>
                </a:solidFill>
                <a:latin typeface="Alice"/>
                <a:ea typeface="Alice"/>
                <a:cs typeface="Alice"/>
                <a:sym typeface="Alice"/>
              </a:rPr>
              <a:t>DATASET</a:t>
            </a:r>
          </a:p>
          <a:p>
            <a:pPr algn="l">
              <a:lnSpc>
                <a:spcPts val="2894"/>
              </a:lnSpc>
            </a:pPr>
          </a:p>
        </p:txBody>
      </p:sp>
      <p:sp>
        <p:nvSpPr>
          <p:cNvPr name="TextBox 22" id="22"/>
          <p:cNvSpPr txBox="true"/>
          <p:nvPr/>
        </p:nvSpPr>
        <p:spPr>
          <a:xfrm rot="0">
            <a:off x="11789699" y="7548019"/>
            <a:ext cx="5469601" cy="1428432"/>
          </a:xfrm>
          <a:prstGeom prst="rect">
            <a:avLst/>
          </a:prstGeom>
        </p:spPr>
        <p:txBody>
          <a:bodyPr anchor="t" rtlCol="false" tIns="0" lIns="0" bIns="0" rIns="0">
            <a:spAutoFit/>
          </a:bodyPr>
          <a:lstStyle/>
          <a:p>
            <a:pPr algn="l">
              <a:lnSpc>
                <a:spcPts val="2894"/>
              </a:lnSpc>
            </a:pPr>
            <a:r>
              <a:rPr lang="en-US" sz="2097" spc="205" b="true">
                <a:solidFill>
                  <a:srgbClr val="FFFFFF"/>
                </a:solidFill>
                <a:latin typeface="Montserrat Bold"/>
                <a:ea typeface="Montserrat Bold"/>
                <a:cs typeface="Montserrat Bold"/>
                <a:sym typeface="Montserrat Bold"/>
              </a:rPr>
              <a:t>Terdapat kolom</a:t>
            </a:r>
          </a:p>
          <a:p>
            <a:pPr algn="l" marL="452791" indent="-226395" lvl="1">
              <a:lnSpc>
                <a:spcPts val="2894"/>
              </a:lnSpc>
              <a:buFont typeface="Arial"/>
              <a:buChar char="•"/>
            </a:pPr>
            <a:r>
              <a:rPr lang="en-US" b="true" sz="2097" spc="205">
                <a:solidFill>
                  <a:srgbClr val="FFFFFF"/>
                </a:solidFill>
                <a:latin typeface="Montserrat Bold"/>
                <a:ea typeface="Montserrat Bold"/>
                <a:cs typeface="Montserrat Bold"/>
                <a:sym typeface="Montserrat Bold"/>
              </a:rPr>
              <a:t>Full missing 100%</a:t>
            </a:r>
          </a:p>
          <a:p>
            <a:pPr algn="l" marL="452791" indent="-226395" lvl="1">
              <a:lnSpc>
                <a:spcPts val="2894"/>
              </a:lnSpc>
              <a:buFont typeface="Arial"/>
              <a:buChar char="•"/>
            </a:pPr>
            <a:r>
              <a:rPr lang="en-US" b="true" sz="2097" spc="205">
                <a:solidFill>
                  <a:srgbClr val="FFFFFF"/>
                </a:solidFill>
                <a:latin typeface="Montserrat Bold"/>
                <a:ea typeface="Montserrat Bold"/>
                <a:cs typeface="Montserrat Bold"/>
                <a:sym typeface="Montserrat Bold"/>
              </a:rPr>
              <a:t>Sebagian missing </a:t>
            </a:r>
          </a:p>
          <a:p>
            <a:pPr algn="l" marL="452791" indent="-226395" lvl="1">
              <a:lnSpc>
                <a:spcPts val="2894"/>
              </a:lnSpc>
              <a:buFont typeface="Arial"/>
              <a:buChar char="•"/>
            </a:pPr>
            <a:r>
              <a:rPr lang="en-US" b="true" sz="2097" spc="205">
                <a:solidFill>
                  <a:srgbClr val="FFFFFF"/>
                </a:solidFill>
                <a:latin typeface="Montserrat Bold"/>
                <a:ea typeface="Montserrat Bold"/>
                <a:cs typeface="Montserrat Bold"/>
                <a:sym typeface="Montserrat Bold"/>
              </a:rPr>
              <a:t>Sedikit missing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7488" y="-185158"/>
            <a:ext cx="18455488" cy="10472158"/>
            <a:chOff x="0" y="0"/>
            <a:chExt cx="4860705" cy="2758099"/>
          </a:xfrm>
        </p:grpSpPr>
        <p:sp>
          <p:nvSpPr>
            <p:cNvPr name="Freeform 4" id="4"/>
            <p:cNvSpPr/>
            <p:nvPr/>
          </p:nvSpPr>
          <p:spPr>
            <a:xfrm flipH="false" flipV="false" rot="0">
              <a:off x="0" y="0"/>
              <a:ext cx="4860704" cy="2758099"/>
            </a:xfrm>
            <a:custGeom>
              <a:avLst/>
              <a:gdLst/>
              <a:ahLst/>
              <a:cxnLst/>
              <a:rect r="r" b="b" t="t" l="l"/>
              <a:pathLst>
                <a:path h="2758099" w="4860704">
                  <a:moveTo>
                    <a:pt x="10487" y="0"/>
                  </a:moveTo>
                  <a:lnTo>
                    <a:pt x="4850217" y="0"/>
                  </a:lnTo>
                  <a:cubicBezTo>
                    <a:pt x="4852999" y="0"/>
                    <a:pt x="4855666" y="1105"/>
                    <a:pt x="4857633" y="3072"/>
                  </a:cubicBezTo>
                  <a:cubicBezTo>
                    <a:pt x="4859599" y="5038"/>
                    <a:pt x="4860704" y="7706"/>
                    <a:pt x="4860704" y="10487"/>
                  </a:cubicBezTo>
                  <a:lnTo>
                    <a:pt x="4860704" y="2747612"/>
                  </a:lnTo>
                  <a:cubicBezTo>
                    <a:pt x="4860704" y="2750393"/>
                    <a:pt x="4859599" y="2753061"/>
                    <a:pt x="4857633" y="2755028"/>
                  </a:cubicBezTo>
                  <a:cubicBezTo>
                    <a:pt x="4855666" y="2756994"/>
                    <a:pt x="4852999" y="2758099"/>
                    <a:pt x="4850217" y="2758099"/>
                  </a:cubicBezTo>
                  <a:lnTo>
                    <a:pt x="10487" y="2758099"/>
                  </a:lnTo>
                  <a:cubicBezTo>
                    <a:pt x="4695" y="2758099"/>
                    <a:pt x="0" y="2753404"/>
                    <a:pt x="0" y="2747612"/>
                  </a:cubicBezTo>
                  <a:lnTo>
                    <a:pt x="0" y="10487"/>
                  </a:lnTo>
                  <a:cubicBezTo>
                    <a:pt x="0" y="7706"/>
                    <a:pt x="1105" y="5038"/>
                    <a:pt x="3072" y="3072"/>
                  </a:cubicBezTo>
                  <a:cubicBezTo>
                    <a:pt x="5038" y="1105"/>
                    <a:pt x="7706" y="0"/>
                    <a:pt x="10487" y="0"/>
                  </a:cubicBezTo>
                  <a:close/>
                </a:path>
              </a:pathLst>
            </a:custGeom>
            <a:solidFill>
              <a:srgbClr val="FFFFFF">
                <a:alpha val="86667"/>
              </a:srgbClr>
            </a:solidFill>
          </p:spPr>
        </p:sp>
        <p:sp>
          <p:nvSpPr>
            <p:cNvPr name="TextBox 5" id="5"/>
            <p:cNvSpPr txBox="true"/>
            <p:nvPr/>
          </p:nvSpPr>
          <p:spPr>
            <a:xfrm>
              <a:off x="0" y="-19050"/>
              <a:ext cx="4860705" cy="277714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37983" y="6176953"/>
            <a:ext cx="5326035" cy="3669351"/>
          </a:xfrm>
          <a:custGeom>
            <a:avLst/>
            <a:gdLst/>
            <a:ahLst/>
            <a:cxnLst/>
            <a:rect r="r" b="b" t="t" l="l"/>
            <a:pathLst>
              <a:path h="3669351" w="5326035">
                <a:moveTo>
                  <a:pt x="0" y="0"/>
                </a:moveTo>
                <a:lnTo>
                  <a:pt x="5326035" y="0"/>
                </a:lnTo>
                <a:lnTo>
                  <a:pt x="5326035" y="3669351"/>
                </a:lnTo>
                <a:lnTo>
                  <a:pt x="0" y="3669351"/>
                </a:lnTo>
                <a:lnTo>
                  <a:pt x="0" y="0"/>
                </a:lnTo>
                <a:close/>
              </a:path>
            </a:pathLst>
          </a:custGeom>
          <a:blipFill>
            <a:blip r:embed="rId3"/>
            <a:stretch>
              <a:fillRect l="0" t="0" r="0" b="0"/>
            </a:stretch>
          </a:blipFill>
        </p:spPr>
      </p:sp>
      <p:sp>
        <p:nvSpPr>
          <p:cNvPr name="Freeform 7" id="7"/>
          <p:cNvSpPr/>
          <p:nvPr/>
        </p:nvSpPr>
        <p:spPr>
          <a:xfrm flipH="false" flipV="false" rot="0">
            <a:off x="1171842" y="2378697"/>
            <a:ext cx="368966" cy="601575"/>
          </a:xfrm>
          <a:custGeom>
            <a:avLst/>
            <a:gdLst/>
            <a:ahLst/>
            <a:cxnLst/>
            <a:rect r="r" b="b" t="t" l="l"/>
            <a:pathLst>
              <a:path h="601575" w="368966">
                <a:moveTo>
                  <a:pt x="0" y="0"/>
                </a:moveTo>
                <a:lnTo>
                  <a:pt x="368966" y="0"/>
                </a:lnTo>
                <a:lnTo>
                  <a:pt x="368966" y="601575"/>
                </a:lnTo>
                <a:lnTo>
                  <a:pt x="0" y="601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722760">
            <a:off x="16780673" y="6728372"/>
            <a:ext cx="470077" cy="766430"/>
          </a:xfrm>
          <a:custGeom>
            <a:avLst/>
            <a:gdLst/>
            <a:ahLst/>
            <a:cxnLst/>
            <a:rect r="r" b="b" t="t" l="l"/>
            <a:pathLst>
              <a:path h="766430" w="470077">
                <a:moveTo>
                  <a:pt x="0" y="0"/>
                </a:moveTo>
                <a:lnTo>
                  <a:pt x="470077" y="0"/>
                </a:lnTo>
                <a:lnTo>
                  <a:pt x="470077" y="766430"/>
                </a:lnTo>
                <a:lnTo>
                  <a:pt x="0" y="766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71842" y="3144007"/>
            <a:ext cx="9449781" cy="2501789"/>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Sebagian besar pinjaman berada pada kisaran 5.000 – 20.000.</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Ada puncak sekitar 10.000 – 15.000, menunjukkan banyak nasabah mengajukan pinjaman di range tersebut.</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Distribusi tampak multimodal (ada beberapa puncak).</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Nilai ekstrim terlihat pada pinjaman &gt; 30.000, tapi tidak terlalu jauh.</a:t>
            </a:r>
          </a:p>
          <a:p>
            <a:pPr algn="just">
              <a:lnSpc>
                <a:spcPts val="2498"/>
              </a:lnSpc>
            </a:pPr>
          </a:p>
          <a:p>
            <a:pPr algn="just" marL="0" indent="0" lvl="0">
              <a:lnSpc>
                <a:spcPts val="2498"/>
              </a:lnSpc>
              <a:spcBef>
                <a:spcPct val="0"/>
              </a:spcBef>
            </a:pPr>
          </a:p>
        </p:txBody>
      </p:sp>
      <p:grpSp>
        <p:nvGrpSpPr>
          <p:cNvPr name="Group 10" id="10"/>
          <p:cNvGrpSpPr/>
          <p:nvPr/>
        </p:nvGrpSpPr>
        <p:grpSpPr>
          <a:xfrm rot="0">
            <a:off x="4853247" y="5307186"/>
            <a:ext cx="6938238" cy="471403"/>
            <a:chOff x="0" y="0"/>
            <a:chExt cx="2368267" cy="160907"/>
          </a:xfrm>
        </p:grpSpPr>
        <p:sp>
          <p:nvSpPr>
            <p:cNvPr name="Freeform 11" id="11"/>
            <p:cNvSpPr/>
            <p:nvPr/>
          </p:nvSpPr>
          <p:spPr>
            <a:xfrm flipH="false" flipV="false" rot="0">
              <a:off x="0" y="0"/>
              <a:ext cx="2368267" cy="160907"/>
            </a:xfrm>
            <a:custGeom>
              <a:avLst/>
              <a:gdLst/>
              <a:ahLst/>
              <a:cxnLst/>
              <a:rect r="r" b="b" t="t" l="l"/>
              <a:pathLst>
                <a:path h="160907" w="2368267">
                  <a:moveTo>
                    <a:pt x="12274" y="0"/>
                  </a:moveTo>
                  <a:lnTo>
                    <a:pt x="2355992" y="0"/>
                  </a:lnTo>
                  <a:cubicBezTo>
                    <a:pt x="2359248" y="0"/>
                    <a:pt x="2362370" y="1293"/>
                    <a:pt x="2364672" y="3595"/>
                  </a:cubicBezTo>
                  <a:cubicBezTo>
                    <a:pt x="2366974" y="5897"/>
                    <a:pt x="2368267" y="9019"/>
                    <a:pt x="2368267" y="12274"/>
                  </a:cubicBezTo>
                  <a:lnTo>
                    <a:pt x="2368267" y="148632"/>
                  </a:lnTo>
                  <a:cubicBezTo>
                    <a:pt x="2368267" y="151888"/>
                    <a:pt x="2366974" y="155010"/>
                    <a:pt x="2364672" y="157312"/>
                  </a:cubicBezTo>
                  <a:cubicBezTo>
                    <a:pt x="2362370" y="159613"/>
                    <a:pt x="2359248" y="160907"/>
                    <a:pt x="2355992" y="160907"/>
                  </a:cubicBezTo>
                  <a:lnTo>
                    <a:pt x="12274" y="160907"/>
                  </a:lnTo>
                  <a:cubicBezTo>
                    <a:pt x="9019" y="160907"/>
                    <a:pt x="5897" y="159613"/>
                    <a:pt x="3595" y="157312"/>
                  </a:cubicBezTo>
                  <a:cubicBezTo>
                    <a:pt x="1293" y="155010"/>
                    <a:pt x="0" y="151888"/>
                    <a:pt x="0" y="148632"/>
                  </a:cubicBezTo>
                  <a:lnTo>
                    <a:pt x="0" y="12274"/>
                  </a:lnTo>
                  <a:cubicBezTo>
                    <a:pt x="0" y="9019"/>
                    <a:pt x="1293" y="5897"/>
                    <a:pt x="3595" y="3595"/>
                  </a:cubicBezTo>
                  <a:cubicBezTo>
                    <a:pt x="5897" y="1293"/>
                    <a:pt x="9019" y="0"/>
                    <a:pt x="12274" y="0"/>
                  </a:cubicBezTo>
                  <a:close/>
                </a:path>
              </a:pathLst>
            </a:custGeom>
            <a:solidFill>
              <a:srgbClr val="131211">
                <a:alpha val="60784"/>
              </a:srgbClr>
            </a:solidFill>
          </p:spPr>
        </p:sp>
        <p:sp>
          <p:nvSpPr>
            <p:cNvPr name="TextBox 12" id="12"/>
            <p:cNvSpPr txBox="true"/>
            <p:nvPr/>
          </p:nvSpPr>
          <p:spPr>
            <a:xfrm>
              <a:off x="0" y="-19050"/>
              <a:ext cx="2368267" cy="179957"/>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1917105" y="1237359"/>
            <a:ext cx="5669904" cy="3949985"/>
          </a:xfrm>
          <a:custGeom>
            <a:avLst/>
            <a:gdLst/>
            <a:ahLst/>
            <a:cxnLst/>
            <a:rect r="r" b="b" t="t" l="l"/>
            <a:pathLst>
              <a:path h="3949985" w="5669904">
                <a:moveTo>
                  <a:pt x="0" y="0"/>
                </a:moveTo>
                <a:lnTo>
                  <a:pt x="5669904" y="0"/>
                </a:lnTo>
                <a:lnTo>
                  <a:pt x="5669904" y="3949984"/>
                </a:lnTo>
                <a:lnTo>
                  <a:pt x="0" y="3949984"/>
                </a:lnTo>
                <a:lnTo>
                  <a:pt x="0" y="0"/>
                </a:lnTo>
                <a:close/>
              </a:path>
            </a:pathLst>
          </a:custGeom>
          <a:blipFill>
            <a:blip r:embed="rId6"/>
            <a:stretch>
              <a:fillRect l="0" t="0" r="0" b="0"/>
            </a:stretch>
          </a:blipFill>
        </p:spPr>
      </p:sp>
      <p:sp>
        <p:nvSpPr>
          <p:cNvPr name="TextBox 14" id="14"/>
          <p:cNvSpPr txBox="true"/>
          <p:nvPr/>
        </p:nvSpPr>
        <p:spPr>
          <a:xfrm rot="0">
            <a:off x="1171842" y="1794362"/>
            <a:ext cx="6934570" cy="1130570"/>
          </a:xfrm>
          <a:prstGeom prst="rect">
            <a:avLst/>
          </a:prstGeom>
        </p:spPr>
        <p:txBody>
          <a:bodyPr anchor="t" rtlCol="false" tIns="0" lIns="0" bIns="0" rIns="0">
            <a:spAutoFit/>
          </a:bodyPr>
          <a:lstStyle/>
          <a:p>
            <a:pPr algn="l">
              <a:lnSpc>
                <a:spcPts val="3050"/>
              </a:lnSpc>
            </a:pPr>
            <a:r>
              <a:rPr lang="en-US" sz="2210" spc="216" b="true">
                <a:solidFill>
                  <a:srgbClr val="231F20"/>
                </a:solidFill>
                <a:latin typeface="Montserrat Bold"/>
                <a:ea typeface="Montserrat Bold"/>
                <a:cs typeface="Montserrat Bold"/>
                <a:sym typeface="Montserrat Bold"/>
              </a:rPr>
              <a:t>Distribusi variabel </a:t>
            </a:r>
          </a:p>
          <a:p>
            <a:pPr algn="l">
              <a:lnSpc>
                <a:spcPts val="3050"/>
              </a:lnSpc>
            </a:pPr>
          </a:p>
          <a:p>
            <a:pPr algn="l"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     Jumlah pinjaman &gt; loan_amnt</a:t>
            </a:r>
          </a:p>
        </p:txBody>
      </p:sp>
      <p:sp>
        <p:nvSpPr>
          <p:cNvPr name="TextBox 15" id="15"/>
          <p:cNvSpPr txBox="true"/>
          <p:nvPr/>
        </p:nvSpPr>
        <p:spPr>
          <a:xfrm rot="0">
            <a:off x="7273157" y="6138853"/>
            <a:ext cx="9287897" cy="1130570"/>
          </a:xfrm>
          <a:prstGeom prst="rect">
            <a:avLst/>
          </a:prstGeom>
        </p:spPr>
        <p:txBody>
          <a:bodyPr anchor="t" rtlCol="false" tIns="0" lIns="0" bIns="0" rIns="0">
            <a:spAutoFit/>
          </a:bodyPr>
          <a:lstStyle/>
          <a:p>
            <a:pPr algn="r">
              <a:lnSpc>
                <a:spcPts val="3050"/>
              </a:lnSpc>
            </a:pPr>
            <a:r>
              <a:rPr lang="en-US" b="true" sz="2210" spc="216">
                <a:solidFill>
                  <a:srgbClr val="231F20"/>
                </a:solidFill>
                <a:latin typeface="Montserrat Bold"/>
                <a:ea typeface="Montserrat Bold"/>
                <a:cs typeface="Montserrat Bold"/>
                <a:sym typeface="Montserrat Bold"/>
              </a:rPr>
              <a:t>Distribusi variabel </a:t>
            </a:r>
          </a:p>
          <a:p>
            <a:pPr algn="r">
              <a:lnSpc>
                <a:spcPts val="3050"/>
              </a:lnSpc>
            </a:pPr>
            <a:r>
              <a:rPr lang="en-US" b="true" sz="2210" spc="216">
                <a:solidFill>
                  <a:srgbClr val="231F20"/>
                </a:solidFill>
                <a:latin typeface="Montserrat Bold"/>
                <a:ea typeface="Montserrat Bold"/>
                <a:cs typeface="Montserrat Bold"/>
                <a:sym typeface="Montserrat Bold"/>
              </a:rPr>
              <a:t> </a:t>
            </a:r>
          </a:p>
          <a:p>
            <a:pPr algn="r"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     Jumlah pinjaman yang disetujui &gt; funded_amnt</a:t>
            </a:r>
          </a:p>
        </p:txBody>
      </p:sp>
      <p:sp>
        <p:nvSpPr>
          <p:cNvPr name="TextBox 16" id="16"/>
          <p:cNvSpPr txBox="true"/>
          <p:nvPr/>
        </p:nvSpPr>
        <p:spPr>
          <a:xfrm rot="0">
            <a:off x="7458903" y="7690485"/>
            <a:ext cx="9449781" cy="1558814"/>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Bentuk distribusinya hampir identik dengan loan_amnt, karena biasanya jumlah yang diajukan mendekati jumlah yang disetujui.</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Puncak tetap di sekitar 10.000 – 15.000.</a:t>
            </a:r>
          </a:p>
          <a:p>
            <a:pPr algn="just">
              <a:lnSpc>
                <a:spcPts val="2498"/>
              </a:lnSpc>
            </a:pPr>
          </a:p>
        </p:txBody>
      </p:sp>
      <p:sp>
        <p:nvSpPr>
          <p:cNvPr name="TextBox 17" id="17"/>
          <p:cNvSpPr txBox="true"/>
          <p:nvPr/>
        </p:nvSpPr>
        <p:spPr>
          <a:xfrm rot="0">
            <a:off x="4960360" y="5377843"/>
            <a:ext cx="9449781" cy="301514"/>
          </a:xfrm>
          <a:prstGeom prst="rect">
            <a:avLst/>
          </a:prstGeom>
        </p:spPr>
        <p:txBody>
          <a:bodyPr anchor="t" rtlCol="false" tIns="0" lIns="0" bIns="0" rIns="0">
            <a:spAutoFit/>
          </a:bodyPr>
          <a:lstStyle/>
          <a:p>
            <a:pPr algn="just">
              <a:lnSpc>
                <a:spcPts val="2498"/>
              </a:lnSpc>
              <a:spcBef>
                <a:spcPct val="0"/>
              </a:spcBef>
            </a:pPr>
            <a:r>
              <a:rPr lang="en-US" b="true" sz="1810" spc="177">
                <a:solidFill>
                  <a:srgbClr val="F2F4F5"/>
                </a:solidFill>
                <a:latin typeface="Montserrat Bold"/>
                <a:ea typeface="Montserrat Bold"/>
                <a:cs typeface="Montserrat Bold"/>
                <a:sym typeface="Montserrat Bold"/>
              </a:rPr>
              <a:t>“loan_status akan menjadi fitur utama analisis”</a:t>
            </a:r>
          </a:p>
        </p:txBody>
      </p:sp>
      <p:sp>
        <p:nvSpPr>
          <p:cNvPr name="TextBox 18" id="18"/>
          <p:cNvSpPr txBox="true"/>
          <p:nvPr/>
        </p:nvSpPr>
        <p:spPr>
          <a:xfrm rot="0">
            <a:off x="4322505" y="238939"/>
            <a:ext cx="9475502" cy="2135274"/>
          </a:xfrm>
          <a:prstGeom prst="rect">
            <a:avLst/>
          </a:prstGeom>
        </p:spPr>
        <p:txBody>
          <a:bodyPr anchor="t" rtlCol="false" tIns="0" lIns="0" bIns="0" rIns="0">
            <a:spAutoFit/>
          </a:bodyPr>
          <a:lstStyle/>
          <a:p>
            <a:pPr algn="ctr">
              <a:lnSpc>
                <a:spcPts val="5648"/>
              </a:lnSpc>
            </a:pPr>
            <a:r>
              <a:rPr lang="en-US" sz="4093" spc="32">
                <a:solidFill>
                  <a:srgbClr val="231F20"/>
                </a:solidFill>
                <a:latin typeface="Archivo Black"/>
                <a:ea typeface="Archivo Black"/>
                <a:cs typeface="Archivo Black"/>
                <a:sym typeface="Archivo Black"/>
              </a:rPr>
              <a:t>EXPLORATORY </a:t>
            </a:r>
            <a:r>
              <a:rPr lang="en-US" sz="4093" spc="32">
                <a:solidFill>
                  <a:srgbClr val="FFFFFF"/>
                </a:solidFill>
                <a:latin typeface="Archivo Black"/>
                <a:ea typeface="Archivo Black"/>
                <a:cs typeface="Archivo Black"/>
                <a:sym typeface="Archivo Black"/>
              </a:rPr>
              <a:t>DATA ANALYSIS </a:t>
            </a:r>
          </a:p>
          <a:p>
            <a:pPr algn="ctr">
              <a:lnSpc>
                <a:spcPts val="5648"/>
              </a:lnSpc>
            </a:pPr>
            <a:r>
              <a:rPr lang="en-US" sz="4093" spc="32">
                <a:solidFill>
                  <a:srgbClr val="FFFFFF"/>
                </a:solidFill>
                <a:latin typeface="Archivo Black"/>
                <a:ea typeface="Archivo Black"/>
                <a:cs typeface="Archivo Black"/>
                <a:sym typeface="Archivo Black"/>
              </a:rPr>
              <a:t>(EDA) </a:t>
            </a:r>
          </a:p>
          <a:p>
            <a:pPr algn="ctr" marL="0" indent="0" lvl="0">
              <a:lnSpc>
                <a:spcPts val="564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7488" y="-185158"/>
            <a:ext cx="18455488" cy="10472158"/>
            <a:chOff x="0" y="0"/>
            <a:chExt cx="4860705" cy="2758099"/>
          </a:xfrm>
        </p:grpSpPr>
        <p:sp>
          <p:nvSpPr>
            <p:cNvPr name="Freeform 4" id="4"/>
            <p:cNvSpPr/>
            <p:nvPr/>
          </p:nvSpPr>
          <p:spPr>
            <a:xfrm flipH="false" flipV="false" rot="0">
              <a:off x="0" y="0"/>
              <a:ext cx="4860704" cy="2758099"/>
            </a:xfrm>
            <a:custGeom>
              <a:avLst/>
              <a:gdLst/>
              <a:ahLst/>
              <a:cxnLst/>
              <a:rect r="r" b="b" t="t" l="l"/>
              <a:pathLst>
                <a:path h="2758099" w="4860704">
                  <a:moveTo>
                    <a:pt x="10487" y="0"/>
                  </a:moveTo>
                  <a:lnTo>
                    <a:pt x="4850217" y="0"/>
                  </a:lnTo>
                  <a:cubicBezTo>
                    <a:pt x="4852999" y="0"/>
                    <a:pt x="4855666" y="1105"/>
                    <a:pt x="4857633" y="3072"/>
                  </a:cubicBezTo>
                  <a:cubicBezTo>
                    <a:pt x="4859599" y="5038"/>
                    <a:pt x="4860704" y="7706"/>
                    <a:pt x="4860704" y="10487"/>
                  </a:cubicBezTo>
                  <a:lnTo>
                    <a:pt x="4860704" y="2747612"/>
                  </a:lnTo>
                  <a:cubicBezTo>
                    <a:pt x="4860704" y="2750393"/>
                    <a:pt x="4859599" y="2753061"/>
                    <a:pt x="4857633" y="2755028"/>
                  </a:cubicBezTo>
                  <a:cubicBezTo>
                    <a:pt x="4855666" y="2756994"/>
                    <a:pt x="4852999" y="2758099"/>
                    <a:pt x="4850217" y="2758099"/>
                  </a:cubicBezTo>
                  <a:lnTo>
                    <a:pt x="10487" y="2758099"/>
                  </a:lnTo>
                  <a:cubicBezTo>
                    <a:pt x="4695" y="2758099"/>
                    <a:pt x="0" y="2753404"/>
                    <a:pt x="0" y="2747612"/>
                  </a:cubicBezTo>
                  <a:lnTo>
                    <a:pt x="0" y="10487"/>
                  </a:lnTo>
                  <a:cubicBezTo>
                    <a:pt x="0" y="7706"/>
                    <a:pt x="1105" y="5038"/>
                    <a:pt x="3072" y="3072"/>
                  </a:cubicBezTo>
                  <a:cubicBezTo>
                    <a:pt x="5038" y="1105"/>
                    <a:pt x="7706" y="0"/>
                    <a:pt x="10487" y="0"/>
                  </a:cubicBezTo>
                  <a:close/>
                </a:path>
              </a:pathLst>
            </a:custGeom>
            <a:solidFill>
              <a:srgbClr val="FFFFFF">
                <a:alpha val="86667"/>
              </a:srgbClr>
            </a:solidFill>
          </p:spPr>
        </p:sp>
        <p:sp>
          <p:nvSpPr>
            <p:cNvPr name="TextBox 5" id="5"/>
            <p:cNvSpPr txBox="true"/>
            <p:nvPr/>
          </p:nvSpPr>
          <p:spPr>
            <a:xfrm>
              <a:off x="0" y="-19050"/>
              <a:ext cx="4860705" cy="277714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1842" y="2378697"/>
            <a:ext cx="368966" cy="601575"/>
          </a:xfrm>
          <a:custGeom>
            <a:avLst/>
            <a:gdLst/>
            <a:ahLst/>
            <a:cxnLst/>
            <a:rect r="r" b="b" t="t" l="l"/>
            <a:pathLst>
              <a:path h="601575" w="368966">
                <a:moveTo>
                  <a:pt x="0" y="0"/>
                </a:moveTo>
                <a:lnTo>
                  <a:pt x="368966" y="0"/>
                </a:lnTo>
                <a:lnTo>
                  <a:pt x="368966" y="601575"/>
                </a:lnTo>
                <a:lnTo>
                  <a:pt x="0" y="60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722760">
            <a:off x="16780673" y="6728372"/>
            <a:ext cx="470077" cy="766430"/>
          </a:xfrm>
          <a:custGeom>
            <a:avLst/>
            <a:gdLst/>
            <a:ahLst/>
            <a:cxnLst/>
            <a:rect r="r" b="b" t="t" l="l"/>
            <a:pathLst>
              <a:path h="766430" w="470077">
                <a:moveTo>
                  <a:pt x="0" y="0"/>
                </a:moveTo>
                <a:lnTo>
                  <a:pt x="470077" y="0"/>
                </a:lnTo>
                <a:lnTo>
                  <a:pt x="470077" y="766430"/>
                </a:lnTo>
                <a:lnTo>
                  <a:pt x="0" y="766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71842" y="1794362"/>
            <a:ext cx="6934570" cy="1130570"/>
          </a:xfrm>
          <a:prstGeom prst="rect">
            <a:avLst/>
          </a:prstGeom>
        </p:spPr>
        <p:txBody>
          <a:bodyPr anchor="t" rtlCol="false" tIns="0" lIns="0" bIns="0" rIns="0">
            <a:spAutoFit/>
          </a:bodyPr>
          <a:lstStyle/>
          <a:p>
            <a:pPr algn="l">
              <a:lnSpc>
                <a:spcPts val="3050"/>
              </a:lnSpc>
            </a:pPr>
            <a:r>
              <a:rPr lang="en-US" sz="2210" spc="216" b="true">
                <a:solidFill>
                  <a:srgbClr val="231F20"/>
                </a:solidFill>
                <a:latin typeface="Montserrat Bold"/>
                <a:ea typeface="Montserrat Bold"/>
                <a:cs typeface="Montserrat Bold"/>
                <a:sym typeface="Montserrat Bold"/>
              </a:rPr>
              <a:t>Distribusi variabel </a:t>
            </a:r>
          </a:p>
          <a:p>
            <a:pPr algn="l">
              <a:lnSpc>
                <a:spcPts val="3050"/>
              </a:lnSpc>
            </a:pPr>
          </a:p>
          <a:p>
            <a:pPr algn="l"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     Pendapatan tahunan &gt; annual_inc</a:t>
            </a:r>
          </a:p>
        </p:txBody>
      </p:sp>
      <p:sp>
        <p:nvSpPr>
          <p:cNvPr name="TextBox 9" id="9"/>
          <p:cNvSpPr txBox="true"/>
          <p:nvPr/>
        </p:nvSpPr>
        <p:spPr>
          <a:xfrm rot="0">
            <a:off x="1171842" y="3144007"/>
            <a:ext cx="9449781" cy="2816114"/>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Mayoritas pendapatan tahunan nasabah berada pada rentang &lt; 200.000.</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N</a:t>
            </a:r>
            <a:r>
              <a:rPr lang="en-US" b="true" sz="1810" spc="177">
                <a:solidFill>
                  <a:srgbClr val="231F20"/>
                </a:solidFill>
                <a:latin typeface="Montserrat Bold"/>
                <a:ea typeface="Montserrat Bold"/>
                <a:cs typeface="Montserrat Bold"/>
                <a:sym typeface="Montserrat Bold"/>
              </a:rPr>
              <a:t>amun terlihat ada nilai sangat besar hingga lebih dari 7 juta.</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In</a:t>
            </a:r>
            <a:r>
              <a:rPr lang="en-US" b="true" sz="1810" spc="177">
                <a:solidFill>
                  <a:srgbClr val="231F20"/>
                </a:solidFill>
                <a:latin typeface="Montserrat Bold"/>
                <a:ea typeface="Montserrat Bold"/>
                <a:cs typeface="Montserrat Bold"/>
                <a:sym typeface="Montserrat Bold"/>
              </a:rPr>
              <a:t>i jelas merupakan </a:t>
            </a:r>
            <a:r>
              <a:rPr lang="en-US" b="true" sz="1810" spc="177">
                <a:solidFill>
                  <a:srgbClr val="D94D4D"/>
                </a:solidFill>
                <a:latin typeface="Montserrat Bold"/>
                <a:ea typeface="Montserrat Bold"/>
                <a:cs typeface="Montserrat Bold"/>
                <a:sym typeface="Montserrat Bold"/>
              </a:rPr>
              <a:t>outlier ekstrem</a:t>
            </a:r>
            <a:r>
              <a:rPr lang="en-US" b="true" sz="1810" spc="177">
                <a:solidFill>
                  <a:srgbClr val="231F20"/>
                </a:solidFill>
                <a:latin typeface="Montserrat Bold"/>
                <a:ea typeface="Montserrat Bold"/>
                <a:cs typeface="Montserrat Bold"/>
                <a:sym typeface="Montserrat Bold"/>
              </a:rPr>
              <a:t>, karena jauh berbeda dengan mayoritas distribusi.</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 Bisa jadi data error (typo) atau memang ada segelintir nasabah berpendapatan sangat tinggi.</a:t>
            </a:r>
          </a:p>
          <a:p>
            <a:pPr algn="just">
              <a:lnSpc>
                <a:spcPts val="2498"/>
              </a:lnSpc>
            </a:pPr>
          </a:p>
          <a:p>
            <a:pPr algn="just" marL="0" indent="0" lvl="0">
              <a:lnSpc>
                <a:spcPts val="2498"/>
              </a:lnSpc>
              <a:spcBef>
                <a:spcPct val="0"/>
              </a:spcBef>
            </a:pPr>
          </a:p>
        </p:txBody>
      </p:sp>
      <p:sp>
        <p:nvSpPr>
          <p:cNvPr name="TextBox 10" id="10"/>
          <p:cNvSpPr txBox="true"/>
          <p:nvPr/>
        </p:nvSpPr>
        <p:spPr>
          <a:xfrm rot="0">
            <a:off x="7806534" y="6138853"/>
            <a:ext cx="8754520" cy="1130570"/>
          </a:xfrm>
          <a:prstGeom prst="rect">
            <a:avLst/>
          </a:prstGeom>
        </p:spPr>
        <p:txBody>
          <a:bodyPr anchor="t" rtlCol="false" tIns="0" lIns="0" bIns="0" rIns="0">
            <a:spAutoFit/>
          </a:bodyPr>
          <a:lstStyle/>
          <a:p>
            <a:pPr algn="r">
              <a:lnSpc>
                <a:spcPts val="3050"/>
              </a:lnSpc>
            </a:pPr>
            <a:r>
              <a:rPr lang="en-US" b="true" sz="2210" spc="216">
                <a:solidFill>
                  <a:srgbClr val="231F20"/>
                </a:solidFill>
                <a:latin typeface="Montserrat Bold"/>
                <a:ea typeface="Montserrat Bold"/>
                <a:cs typeface="Montserrat Bold"/>
                <a:sym typeface="Montserrat Bold"/>
              </a:rPr>
              <a:t>Distribusi variabel </a:t>
            </a:r>
          </a:p>
          <a:p>
            <a:pPr algn="r">
              <a:lnSpc>
                <a:spcPts val="3050"/>
              </a:lnSpc>
            </a:pPr>
            <a:r>
              <a:rPr lang="en-US" b="true" sz="2210" spc="216">
                <a:solidFill>
                  <a:srgbClr val="231F20"/>
                </a:solidFill>
                <a:latin typeface="Montserrat Bold"/>
                <a:ea typeface="Montserrat Bold"/>
                <a:cs typeface="Montserrat Bold"/>
                <a:sym typeface="Montserrat Bold"/>
              </a:rPr>
              <a:t> </a:t>
            </a:r>
          </a:p>
          <a:p>
            <a:pPr algn="r"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     DTI &gt; Debt-to-Income ratio</a:t>
            </a:r>
          </a:p>
        </p:txBody>
      </p:sp>
      <p:sp>
        <p:nvSpPr>
          <p:cNvPr name="TextBox 11" id="11"/>
          <p:cNvSpPr txBox="true"/>
          <p:nvPr/>
        </p:nvSpPr>
        <p:spPr>
          <a:xfrm rot="0">
            <a:off x="7458903" y="7690485"/>
            <a:ext cx="9449781" cy="1873139"/>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Distribusi berbentuk seperti kurva lonceng (mendekati normal).</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Sebagian besar nilai dti berada pada rentang 10 – 25.</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Ada beberapa nasabah dengan dti mendekati 40, ini agak jarang tapi masih mungkin terjadi → </a:t>
            </a:r>
            <a:r>
              <a:rPr lang="en-US" b="true" sz="1810" spc="177">
                <a:solidFill>
                  <a:srgbClr val="D94D4D"/>
                </a:solidFill>
                <a:latin typeface="Montserrat Bold"/>
                <a:ea typeface="Montserrat Bold"/>
                <a:cs typeface="Montserrat Bold"/>
                <a:sym typeface="Montserrat Bold"/>
              </a:rPr>
              <a:t>outlier moderat</a:t>
            </a:r>
            <a:r>
              <a:rPr lang="en-US" b="true" sz="1810" spc="177">
                <a:solidFill>
                  <a:srgbClr val="231F20"/>
                </a:solidFill>
                <a:latin typeface="Montserrat Bold"/>
                <a:ea typeface="Montserrat Bold"/>
                <a:cs typeface="Montserrat Bold"/>
                <a:sym typeface="Montserrat Bold"/>
              </a:rPr>
              <a:t>.</a:t>
            </a:r>
          </a:p>
          <a:p>
            <a:pPr algn="just">
              <a:lnSpc>
                <a:spcPts val="2498"/>
              </a:lnSpc>
            </a:pPr>
          </a:p>
        </p:txBody>
      </p:sp>
      <p:sp>
        <p:nvSpPr>
          <p:cNvPr name="Freeform 12" id="12"/>
          <p:cNvSpPr/>
          <p:nvPr/>
        </p:nvSpPr>
        <p:spPr>
          <a:xfrm flipH="false" flipV="false" rot="0">
            <a:off x="533778" y="6176953"/>
            <a:ext cx="5087100" cy="3646327"/>
          </a:xfrm>
          <a:custGeom>
            <a:avLst/>
            <a:gdLst/>
            <a:ahLst/>
            <a:cxnLst/>
            <a:rect r="r" b="b" t="t" l="l"/>
            <a:pathLst>
              <a:path h="3646327" w="5087100">
                <a:moveTo>
                  <a:pt x="0" y="0"/>
                </a:moveTo>
                <a:lnTo>
                  <a:pt x="5087099" y="0"/>
                </a:lnTo>
                <a:lnTo>
                  <a:pt x="5087099" y="3646327"/>
                </a:lnTo>
                <a:lnTo>
                  <a:pt x="0" y="3646327"/>
                </a:lnTo>
                <a:lnTo>
                  <a:pt x="0" y="0"/>
                </a:lnTo>
                <a:close/>
              </a:path>
            </a:pathLst>
          </a:custGeom>
          <a:blipFill>
            <a:blip r:embed="rId5"/>
            <a:stretch>
              <a:fillRect l="0" t="0" r="-4530" b="0"/>
            </a:stretch>
          </a:blipFill>
        </p:spPr>
      </p:sp>
      <p:sp>
        <p:nvSpPr>
          <p:cNvPr name="Freeform 13" id="13"/>
          <p:cNvSpPr/>
          <p:nvPr/>
        </p:nvSpPr>
        <p:spPr>
          <a:xfrm flipH="false" flipV="false" rot="0">
            <a:off x="12183794" y="1390793"/>
            <a:ext cx="5607563" cy="3916393"/>
          </a:xfrm>
          <a:custGeom>
            <a:avLst/>
            <a:gdLst/>
            <a:ahLst/>
            <a:cxnLst/>
            <a:rect r="r" b="b" t="t" l="l"/>
            <a:pathLst>
              <a:path h="3916393" w="5607563">
                <a:moveTo>
                  <a:pt x="0" y="0"/>
                </a:moveTo>
                <a:lnTo>
                  <a:pt x="5607563" y="0"/>
                </a:lnTo>
                <a:lnTo>
                  <a:pt x="5607563" y="3916393"/>
                </a:lnTo>
                <a:lnTo>
                  <a:pt x="0" y="3916393"/>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7488" y="-185158"/>
            <a:ext cx="18455488" cy="10472158"/>
            <a:chOff x="0" y="0"/>
            <a:chExt cx="4860705" cy="2758099"/>
          </a:xfrm>
        </p:grpSpPr>
        <p:sp>
          <p:nvSpPr>
            <p:cNvPr name="Freeform 4" id="4"/>
            <p:cNvSpPr/>
            <p:nvPr/>
          </p:nvSpPr>
          <p:spPr>
            <a:xfrm flipH="false" flipV="false" rot="0">
              <a:off x="0" y="0"/>
              <a:ext cx="4860704" cy="2758099"/>
            </a:xfrm>
            <a:custGeom>
              <a:avLst/>
              <a:gdLst/>
              <a:ahLst/>
              <a:cxnLst/>
              <a:rect r="r" b="b" t="t" l="l"/>
              <a:pathLst>
                <a:path h="2758099" w="4860704">
                  <a:moveTo>
                    <a:pt x="10487" y="0"/>
                  </a:moveTo>
                  <a:lnTo>
                    <a:pt x="4850217" y="0"/>
                  </a:lnTo>
                  <a:cubicBezTo>
                    <a:pt x="4852999" y="0"/>
                    <a:pt x="4855666" y="1105"/>
                    <a:pt x="4857633" y="3072"/>
                  </a:cubicBezTo>
                  <a:cubicBezTo>
                    <a:pt x="4859599" y="5038"/>
                    <a:pt x="4860704" y="7706"/>
                    <a:pt x="4860704" y="10487"/>
                  </a:cubicBezTo>
                  <a:lnTo>
                    <a:pt x="4860704" y="2747612"/>
                  </a:lnTo>
                  <a:cubicBezTo>
                    <a:pt x="4860704" y="2750393"/>
                    <a:pt x="4859599" y="2753061"/>
                    <a:pt x="4857633" y="2755028"/>
                  </a:cubicBezTo>
                  <a:cubicBezTo>
                    <a:pt x="4855666" y="2756994"/>
                    <a:pt x="4852999" y="2758099"/>
                    <a:pt x="4850217" y="2758099"/>
                  </a:cubicBezTo>
                  <a:lnTo>
                    <a:pt x="10487" y="2758099"/>
                  </a:lnTo>
                  <a:cubicBezTo>
                    <a:pt x="4695" y="2758099"/>
                    <a:pt x="0" y="2753404"/>
                    <a:pt x="0" y="2747612"/>
                  </a:cubicBezTo>
                  <a:lnTo>
                    <a:pt x="0" y="10487"/>
                  </a:lnTo>
                  <a:cubicBezTo>
                    <a:pt x="0" y="7706"/>
                    <a:pt x="1105" y="5038"/>
                    <a:pt x="3072" y="3072"/>
                  </a:cubicBezTo>
                  <a:cubicBezTo>
                    <a:pt x="5038" y="1105"/>
                    <a:pt x="7706" y="0"/>
                    <a:pt x="10487" y="0"/>
                  </a:cubicBezTo>
                  <a:close/>
                </a:path>
              </a:pathLst>
            </a:custGeom>
            <a:solidFill>
              <a:srgbClr val="FFFFFF">
                <a:alpha val="86667"/>
              </a:srgbClr>
            </a:solidFill>
          </p:spPr>
        </p:sp>
        <p:sp>
          <p:nvSpPr>
            <p:cNvPr name="TextBox 5" id="5"/>
            <p:cNvSpPr txBox="true"/>
            <p:nvPr/>
          </p:nvSpPr>
          <p:spPr>
            <a:xfrm>
              <a:off x="0" y="-19050"/>
              <a:ext cx="4860705" cy="277714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61086" y="9525"/>
            <a:ext cx="6029898" cy="4133025"/>
          </a:xfrm>
          <a:custGeom>
            <a:avLst/>
            <a:gdLst/>
            <a:ahLst/>
            <a:cxnLst/>
            <a:rect r="r" b="b" t="t" l="l"/>
            <a:pathLst>
              <a:path h="4133025" w="6029898">
                <a:moveTo>
                  <a:pt x="0" y="0"/>
                </a:moveTo>
                <a:lnTo>
                  <a:pt x="6029898" y="0"/>
                </a:lnTo>
                <a:lnTo>
                  <a:pt x="6029898" y="4133025"/>
                </a:lnTo>
                <a:lnTo>
                  <a:pt x="0" y="4133025"/>
                </a:lnTo>
                <a:lnTo>
                  <a:pt x="0" y="0"/>
                </a:lnTo>
                <a:close/>
              </a:path>
            </a:pathLst>
          </a:custGeom>
          <a:blipFill>
            <a:blip r:embed="rId3"/>
            <a:stretch>
              <a:fillRect l="0" t="0" r="0" b="0"/>
            </a:stretch>
          </a:blipFill>
        </p:spPr>
      </p:sp>
      <p:sp>
        <p:nvSpPr>
          <p:cNvPr name="Freeform 7" id="7"/>
          <p:cNvSpPr/>
          <p:nvPr/>
        </p:nvSpPr>
        <p:spPr>
          <a:xfrm flipH="false" flipV="false" rot="10722760">
            <a:off x="16780673" y="803322"/>
            <a:ext cx="470077" cy="766430"/>
          </a:xfrm>
          <a:custGeom>
            <a:avLst/>
            <a:gdLst/>
            <a:ahLst/>
            <a:cxnLst/>
            <a:rect r="r" b="b" t="t" l="l"/>
            <a:pathLst>
              <a:path h="766430" w="470077">
                <a:moveTo>
                  <a:pt x="0" y="0"/>
                </a:moveTo>
                <a:lnTo>
                  <a:pt x="470077" y="0"/>
                </a:lnTo>
                <a:lnTo>
                  <a:pt x="470077" y="766429"/>
                </a:lnTo>
                <a:lnTo>
                  <a:pt x="0" y="766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09983" y="4608339"/>
            <a:ext cx="4554371" cy="2683195"/>
          </a:xfrm>
          <a:custGeom>
            <a:avLst/>
            <a:gdLst/>
            <a:ahLst/>
            <a:cxnLst/>
            <a:rect r="r" b="b" t="t" l="l"/>
            <a:pathLst>
              <a:path h="2683195" w="4554371">
                <a:moveTo>
                  <a:pt x="0" y="0"/>
                </a:moveTo>
                <a:lnTo>
                  <a:pt x="4554371" y="0"/>
                </a:lnTo>
                <a:lnTo>
                  <a:pt x="4554371" y="2683195"/>
                </a:lnTo>
                <a:lnTo>
                  <a:pt x="0" y="2683195"/>
                </a:lnTo>
                <a:lnTo>
                  <a:pt x="0" y="0"/>
                </a:lnTo>
                <a:close/>
              </a:path>
            </a:pathLst>
          </a:custGeom>
          <a:blipFill>
            <a:blip r:embed="rId6"/>
            <a:stretch>
              <a:fillRect l="0" t="0" r="0" b="0"/>
            </a:stretch>
          </a:blipFill>
        </p:spPr>
      </p:sp>
      <p:sp>
        <p:nvSpPr>
          <p:cNvPr name="Freeform 9" id="9"/>
          <p:cNvSpPr/>
          <p:nvPr/>
        </p:nvSpPr>
        <p:spPr>
          <a:xfrm flipH="false" flipV="false" rot="0">
            <a:off x="12699837" y="4453297"/>
            <a:ext cx="4800547" cy="2683195"/>
          </a:xfrm>
          <a:custGeom>
            <a:avLst/>
            <a:gdLst/>
            <a:ahLst/>
            <a:cxnLst/>
            <a:rect r="r" b="b" t="t" l="l"/>
            <a:pathLst>
              <a:path h="2683195" w="4800547">
                <a:moveTo>
                  <a:pt x="0" y="0"/>
                </a:moveTo>
                <a:lnTo>
                  <a:pt x="4800547" y="0"/>
                </a:lnTo>
                <a:lnTo>
                  <a:pt x="4800547" y="2683196"/>
                </a:lnTo>
                <a:lnTo>
                  <a:pt x="0" y="2683196"/>
                </a:lnTo>
                <a:lnTo>
                  <a:pt x="0" y="0"/>
                </a:lnTo>
                <a:close/>
              </a:path>
            </a:pathLst>
          </a:custGeom>
          <a:blipFill>
            <a:blip r:embed="rId7"/>
            <a:stretch>
              <a:fillRect l="0" t="0" r="0" b="0"/>
            </a:stretch>
          </a:blipFill>
        </p:spPr>
      </p:sp>
      <p:sp>
        <p:nvSpPr>
          <p:cNvPr name="TextBox 10" id="10"/>
          <p:cNvSpPr txBox="true"/>
          <p:nvPr/>
        </p:nvSpPr>
        <p:spPr>
          <a:xfrm rot="0">
            <a:off x="9719950" y="213803"/>
            <a:ext cx="6934570" cy="1130570"/>
          </a:xfrm>
          <a:prstGeom prst="rect">
            <a:avLst/>
          </a:prstGeom>
        </p:spPr>
        <p:txBody>
          <a:bodyPr anchor="t" rtlCol="false" tIns="0" lIns="0" bIns="0" rIns="0">
            <a:spAutoFit/>
          </a:bodyPr>
          <a:lstStyle/>
          <a:p>
            <a:pPr algn="r">
              <a:lnSpc>
                <a:spcPts val="3050"/>
              </a:lnSpc>
            </a:pPr>
            <a:r>
              <a:rPr lang="en-US" b="true" sz="2210" spc="216">
                <a:solidFill>
                  <a:srgbClr val="231F20"/>
                </a:solidFill>
                <a:latin typeface="Montserrat Bold"/>
                <a:ea typeface="Montserrat Bold"/>
                <a:cs typeface="Montserrat Bold"/>
                <a:sym typeface="Montserrat Bold"/>
              </a:rPr>
              <a:t>Distribusi variabel </a:t>
            </a:r>
          </a:p>
          <a:p>
            <a:pPr algn="r">
              <a:lnSpc>
                <a:spcPts val="3050"/>
              </a:lnSpc>
            </a:pPr>
          </a:p>
          <a:p>
            <a:pPr algn="r" marL="0" indent="0" lvl="0">
              <a:lnSpc>
                <a:spcPts val="3050"/>
              </a:lnSpc>
              <a:spcBef>
                <a:spcPct val="0"/>
              </a:spcBef>
            </a:pPr>
            <a:r>
              <a:rPr lang="en-US" b="true" sz="2210" spc="216">
                <a:solidFill>
                  <a:srgbClr val="231F20"/>
                </a:solidFill>
                <a:latin typeface="Montserrat Bold"/>
                <a:ea typeface="Montserrat Bold"/>
                <a:cs typeface="Montserrat Bold"/>
                <a:sym typeface="Montserrat Bold"/>
              </a:rPr>
              <a:t>     Suku bunga pinjaman &gt; int_rate</a:t>
            </a:r>
          </a:p>
        </p:txBody>
      </p:sp>
      <p:sp>
        <p:nvSpPr>
          <p:cNvPr name="TextBox 11" id="11"/>
          <p:cNvSpPr txBox="true"/>
          <p:nvPr/>
        </p:nvSpPr>
        <p:spPr>
          <a:xfrm rot="0">
            <a:off x="7322342" y="1546360"/>
            <a:ext cx="9449781" cy="1873139"/>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Sebagian besar bunga pinjaman berada di kisaran 10% – 15%, dengan puncak tertinggi sekitar 13% – 14%.</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Distribusi berbentuk mendekati normal tetapi condong ke kanan </a:t>
            </a:r>
            <a:r>
              <a:rPr lang="en-US" b="true" sz="1810" spc="177">
                <a:solidFill>
                  <a:srgbClr val="D94D4D"/>
                </a:solidFill>
                <a:latin typeface="Montserrat Bold"/>
                <a:ea typeface="Montserrat Bold"/>
                <a:cs typeface="Montserrat Bold"/>
                <a:sym typeface="Montserrat Bold"/>
              </a:rPr>
              <a:t>(right-skewed)</a:t>
            </a:r>
            <a:r>
              <a:rPr lang="en-US" b="true" sz="1810" spc="177">
                <a:solidFill>
                  <a:srgbClr val="231F20"/>
                </a:solidFill>
                <a:latin typeface="Montserrat Bold"/>
                <a:ea typeface="Montserrat Bold"/>
                <a:cs typeface="Montserrat Bold"/>
                <a:sym typeface="Montserrat Bold"/>
              </a:rPr>
              <a:t>.</a:t>
            </a:r>
          </a:p>
          <a:p>
            <a:pPr algn="just" marL="390871" indent="-195435" lvl="1">
              <a:lnSpc>
                <a:spcPts val="2498"/>
              </a:lnSpc>
              <a:spcBef>
                <a:spcPct val="0"/>
              </a:spcBef>
              <a:buFont typeface="Arial"/>
              <a:buChar char="•"/>
            </a:pPr>
            <a:r>
              <a:rPr lang="en-US" b="true" sz="1810" spc="177">
                <a:solidFill>
                  <a:srgbClr val="231F20"/>
                </a:solidFill>
                <a:latin typeface="Montserrat Bold"/>
                <a:ea typeface="Montserrat Bold"/>
                <a:cs typeface="Montserrat Bold"/>
                <a:sym typeface="Montserrat Bold"/>
              </a:rPr>
              <a:t>Ada nilai bunga di atas 25%, yang bisa dianggap outlier signifikan, karena jauh dari mayoritas distribusi.</a:t>
            </a:r>
          </a:p>
        </p:txBody>
      </p:sp>
      <p:sp>
        <p:nvSpPr>
          <p:cNvPr name="TextBox 12" id="12"/>
          <p:cNvSpPr txBox="true"/>
          <p:nvPr/>
        </p:nvSpPr>
        <p:spPr>
          <a:xfrm rot="0">
            <a:off x="9719950" y="7488349"/>
            <a:ext cx="7770168" cy="2501789"/>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Sebagian besar bunga pinjaman berada di kisaran 10% – 15%, dengan puncak tertinggi sekitar 13% – 14%.</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Distribusi berbentuk mendekati normal tetapi condong ke kanan (</a:t>
            </a:r>
            <a:r>
              <a:rPr lang="en-US" b="true" sz="1810" spc="177">
                <a:solidFill>
                  <a:srgbClr val="D94D4D"/>
                </a:solidFill>
                <a:latin typeface="Montserrat Bold"/>
                <a:ea typeface="Montserrat Bold"/>
                <a:cs typeface="Montserrat Bold"/>
                <a:sym typeface="Montserrat Bold"/>
              </a:rPr>
              <a:t>right-skewed</a:t>
            </a:r>
            <a:r>
              <a:rPr lang="en-US" b="true" sz="1810" spc="177">
                <a:solidFill>
                  <a:srgbClr val="231F20"/>
                </a:solidFill>
                <a:latin typeface="Montserrat Bold"/>
                <a:ea typeface="Montserrat Bold"/>
                <a:cs typeface="Montserrat Bold"/>
                <a:sym typeface="Montserrat Bold"/>
              </a:rPr>
              <a:t>).</a:t>
            </a:r>
          </a:p>
          <a:p>
            <a:pPr algn="just" marL="390871" indent="-195435" lvl="1">
              <a:lnSpc>
                <a:spcPts val="2498"/>
              </a:lnSpc>
              <a:spcBef>
                <a:spcPct val="0"/>
              </a:spcBef>
              <a:buFont typeface="Arial"/>
              <a:buChar char="•"/>
            </a:pPr>
            <a:r>
              <a:rPr lang="en-US" b="true" sz="1810" spc="177">
                <a:solidFill>
                  <a:srgbClr val="231F20"/>
                </a:solidFill>
                <a:latin typeface="Montserrat Bold"/>
                <a:ea typeface="Montserrat Bold"/>
                <a:cs typeface="Montserrat Bold"/>
                <a:sym typeface="Montserrat Bold"/>
              </a:rPr>
              <a:t>Ada nilai bunga di atas 25%, yang bisa dianggap outlier signifikan, karena jauh dari mayoritas distribusi.</a:t>
            </a:r>
          </a:p>
        </p:txBody>
      </p:sp>
      <p:sp>
        <p:nvSpPr>
          <p:cNvPr name="TextBox 13" id="13"/>
          <p:cNvSpPr txBox="true"/>
          <p:nvPr/>
        </p:nvSpPr>
        <p:spPr>
          <a:xfrm rot="0">
            <a:off x="709983" y="7488349"/>
            <a:ext cx="7770168" cy="2501789"/>
          </a:xfrm>
          <a:prstGeom prst="rect">
            <a:avLst/>
          </a:prstGeom>
        </p:spPr>
        <p:txBody>
          <a:bodyPr anchor="t" rtlCol="false" tIns="0" lIns="0" bIns="0" rIns="0">
            <a:spAutoFit/>
          </a:bodyPr>
          <a:lstStyle/>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Boxplot ini menunjukkan distribusi nilai installment (angsuran bulanan).</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Mayoritas data angsuran berada di kisaran 200–600, terlihat dari panjang box (IQR).</a:t>
            </a:r>
          </a:p>
          <a:p>
            <a:pPr algn="just" marL="390871" indent="-195435" lvl="1">
              <a:lnSpc>
                <a:spcPts val="2498"/>
              </a:lnSpc>
              <a:buFont typeface="Arial"/>
              <a:buChar char="•"/>
            </a:pPr>
            <a:r>
              <a:rPr lang="en-US" b="true" sz="1810" spc="177">
                <a:solidFill>
                  <a:srgbClr val="231F20"/>
                </a:solidFill>
                <a:latin typeface="Montserrat Bold"/>
                <a:ea typeface="Montserrat Bold"/>
                <a:cs typeface="Montserrat Bold"/>
                <a:sym typeface="Montserrat Bold"/>
              </a:rPr>
              <a:t>Ada </a:t>
            </a:r>
            <a:r>
              <a:rPr lang="en-US" b="true" sz="1810" spc="177">
                <a:solidFill>
                  <a:srgbClr val="D94D4D"/>
                </a:solidFill>
                <a:latin typeface="Montserrat Bold"/>
                <a:ea typeface="Montserrat Bold"/>
                <a:cs typeface="Montserrat Bold"/>
                <a:sym typeface="Montserrat Bold"/>
              </a:rPr>
              <a:t>ou</a:t>
            </a:r>
            <a:r>
              <a:rPr lang="en-US" b="true" sz="1810" spc="177">
                <a:solidFill>
                  <a:srgbClr val="D94D4D"/>
                </a:solidFill>
                <a:latin typeface="Montserrat Bold"/>
                <a:ea typeface="Montserrat Bold"/>
                <a:cs typeface="Montserrat Bold"/>
                <a:sym typeface="Montserrat Bold"/>
              </a:rPr>
              <a:t>tlier</a:t>
            </a:r>
            <a:r>
              <a:rPr lang="en-US" b="true" sz="1810" spc="177">
                <a:solidFill>
                  <a:srgbClr val="231F20"/>
                </a:solidFill>
                <a:latin typeface="Montserrat Bold"/>
                <a:ea typeface="Montserrat Bold"/>
                <a:cs typeface="Montserrat Bold"/>
                <a:sym typeface="Montserrat Bold"/>
              </a:rPr>
              <a:t> di sisi kanan (nilai lebih besar dari ~1000), yang ditandai titik-titik hitam.</a:t>
            </a:r>
          </a:p>
          <a:p>
            <a:pPr algn="just" marL="390871" indent="-195435" lvl="1">
              <a:lnSpc>
                <a:spcPts val="2498"/>
              </a:lnSpc>
              <a:spcBef>
                <a:spcPct val="0"/>
              </a:spcBef>
              <a:buFont typeface="Arial"/>
              <a:buChar char="•"/>
            </a:pPr>
            <a:r>
              <a:rPr lang="en-US" b="true" sz="1810" spc="177">
                <a:solidFill>
                  <a:srgbClr val="231F20"/>
                </a:solidFill>
                <a:latin typeface="Montserrat Bold"/>
                <a:ea typeface="Montserrat Bold"/>
                <a:cs typeface="Montserrat Bold"/>
                <a:sym typeface="Montserrat Bold"/>
              </a:rPr>
              <a:t>Artinya, sebagian kecil peminjam memiliki cicilan jauh lebih tinggi dibanding mayoritas.</a:t>
            </a:r>
          </a:p>
        </p:txBody>
      </p:sp>
      <p:sp>
        <p:nvSpPr>
          <p:cNvPr name="TextBox 14" id="14"/>
          <p:cNvSpPr txBox="true"/>
          <p:nvPr/>
        </p:nvSpPr>
        <p:spPr>
          <a:xfrm rot="0">
            <a:off x="4475412" y="4829560"/>
            <a:ext cx="9169689" cy="1892570"/>
          </a:xfrm>
          <a:prstGeom prst="rect">
            <a:avLst/>
          </a:prstGeom>
        </p:spPr>
        <p:txBody>
          <a:bodyPr anchor="t" rtlCol="false" tIns="0" lIns="0" bIns="0" rIns="0">
            <a:spAutoFit/>
          </a:bodyPr>
          <a:lstStyle/>
          <a:p>
            <a:pPr algn="ctr">
              <a:lnSpc>
                <a:spcPts val="3050"/>
              </a:lnSpc>
            </a:pPr>
            <a:r>
              <a:rPr lang="en-US" b="true" sz="2210" spc="216">
                <a:solidFill>
                  <a:srgbClr val="231F20"/>
                </a:solidFill>
                <a:latin typeface="Montserrat Bold"/>
                <a:ea typeface="Montserrat Bold"/>
                <a:cs typeface="Montserrat Bold"/>
                <a:sym typeface="Montserrat Bold"/>
              </a:rPr>
              <a:t>Boxplot</a:t>
            </a:r>
          </a:p>
          <a:p>
            <a:pPr algn="ctr">
              <a:lnSpc>
                <a:spcPts val="3050"/>
              </a:lnSpc>
            </a:pPr>
          </a:p>
          <a:p>
            <a:pPr algn="ctr">
              <a:lnSpc>
                <a:spcPts val="3050"/>
              </a:lnSpc>
            </a:pPr>
            <a:r>
              <a:rPr lang="en-US" b="true" sz="2210" spc="216">
                <a:solidFill>
                  <a:srgbClr val="231F20"/>
                </a:solidFill>
                <a:latin typeface="Montserrat Bold"/>
                <a:ea typeface="Montserrat Bold"/>
                <a:cs typeface="Montserrat Bold"/>
                <a:sym typeface="Montserrat Bold"/>
              </a:rPr>
              <a:t>Boxplot of installment  </a:t>
            </a:r>
          </a:p>
          <a:p>
            <a:pPr algn="ctr">
              <a:lnSpc>
                <a:spcPts val="3050"/>
              </a:lnSpc>
            </a:pPr>
            <a:r>
              <a:rPr lang="en-US" b="true" sz="2210" spc="216">
                <a:solidFill>
                  <a:srgbClr val="231F20"/>
                </a:solidFill>
                <a:latin typeface="Montserrat Bold"/>
                <a:ea typeface="Montserrat Bold"/>
                <a:cs typeface="Montserrat Bold"/>
                <a:sym typeface="Montserrat Bold"/>
              </a:rPr>
              <a:t>Boxplot of revol_bal</a:t>
            </a:r>
          </a:p>
          <a:p>
            <a:pPr algn="ctr" marL="0" indent="0" lvl="0">
              <a:lnSpc>
                <a:spcPts val="305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DAG0O7O4h04</dc:identifier>
  <dcterms:modified xsi:type="dcterms:W3CDTF">2011-08-01T06:04:30Z</dcterms:modified>
  <cp:revision>1</cp:revision>
  <dc:title>Grey Modern Professional Business Project Presentation</dc:title>
</cp:coreProperties>
</file>